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2" r:id="rId2"/>
  </p:sldMasterIdLst>
  <p:notesMasterIdLst>
    <p:notesMasterId r:id="rId26"/>
  </p:notesMasterIdLst>
  <p:handoutMasterIdLst>
    <p:handoutMasterId r:id="rId27"/>
  </p:handoutMasterIdLst>
  <p:sldIdLst>
    <p:sldId id="301" r:id="rId3"/>
    <p:sldId id="271" r:id="rId4"/>
    <p:sldId id="280" r:id="rId5"/>
    <p:sldId id="276" r:id="rId6"/>
    <p:sldId id="282" r:id="rId7"/>
    <p:sldId id="277" r:id="rId8"/>
    <p:sldId id="295" r:id="rId9"/>
    <p:sldId id="307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317" r:id="rId19"/>
    <p:sldId id="327" r:id="rId20"/>
    <p:sldId id="318" r:id="rId21"/>
    <p:sldId id="326" r:id="rId22"/>
    <p:sldId id="320" r:id="rId23"/>
    <p:sldId id="321" r:id="rId24"/>
    <p:sldId id="337" r:id="rId25"/>
  </p:sldIdLst>
  <p:sldSz cx="9144000" cy="5143500" type="screen16x9"/>
  <p:notesSz cx="6858000" cy="9144000"/>
  <p:custDataLst>
    <p:tags r:id="rId28"/>
  </p:custDataLst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3600"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94">
          <p15:clr>
            <a:srgbClr val="A4A3A4"/>
          </p15:clr>
        </p15:guide>
        <p15:guide id="2" pos="28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33CC"/>
    <a:srgbClr val="99FF66"/>
    <a:srgbClr val="FFCC99"/>
    <a:srgbClr val="CCCC00"/>
    <a:srgbClr val="FF99FF"/>
    <a:srgbClr val="6600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/>
    <p:restoredTop sz="95305"/>
  </p:normalViewPr>
  <p:slideViewPr>
    <p:cSldViewPr showGuides="1">
      <p:cViewPr varScale="1">
        <p:scale>
          <a:sx n="107" d="100"/>
          <a:sy n="107" d="100"/>
        </p:scale>
        <p:origin x="552" y="82"/>
      </p:cViewPr>
      <p:guideLst>
        <p:guide orient="horz" pos="1594"/>
        <p:guide pos="289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D9FF93-4F62-49B7-B7AF-C4AF698EF975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36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58D29E-7D3A-4B21-99D1-70448B2757E3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2953943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2953943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0DF77CA-9E5C-45F2-A4E5-54C9E763A3AD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4BDD5A9-6817-49B2-B3DD-C2B34F7151B7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7A40E08-94BC-4549-97DB-29862D02DE1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2D1E2CD-DF13-41B0-9757-C69C4BA716B6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E0A161E-8E8B-4B2A-8FCC-396085455E6F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44BEC06-1F44-46D8-B3ED-C2B2018B509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51B011-BD00-4007-ACBF-876DA4440745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5EFB5F6-2AD4-468D-8752-3BF681CF1E1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D88C4E5-F045-4F32-9701-9A49510B4059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680C049-0F23-4CD6-B188-FC2432AC9078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5D98C1B-53D7-49DA-AAC5-57321E3D24D1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65AD38A2-C994-476A-A53A-FB2669A5BCA3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260872"/>
            <a:ext cx="3868737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1878806"/>
            <a:ext cx="3868737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788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788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0569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0569"/>
            <a:ext cx="4629150" cy="3655219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1543050"/>
            <a:ext cx="2949575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5A60003-ED9B-482C-AA9E-3385B20190EF}" type="datetime2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Sunday, April 2, 2023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5437DB75-E2E8-4B3E-9C7C-5191BFF2A3B0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>
                <a:alpha val="100000"/>
              </a:srgbClr>
            </a:gs>
            <a:gs pos="14500">
              <a:srgbClr val="FFD3F0">
                <a:alpha val="100000"/>
              </a:srgbClr>
            </a:gs>
            <a:gs pos="100000">
              <a:srgbClr val="FFFF99">
                <a:alpha val="100000"/>
              </a:srgbClr>
            </a:gs>
            <a:gs pos="100000">
              <a:srgbClr val="FFFF99">
                <a:alpha val="100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8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9BE52FA-1790-4618-8D43-735452AEC4A3}" type="slidenum"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‹#›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1"/>
          <p:cNvSpPr txBox="1"/>
          <p:nvPr/>
        </p:nvSpPr>
        <p:spPr>
          <a:xfrm>
            <a:off x="2439035" y="3205480"/>
            <a:ext cx="4114800" cy="5857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b="1" dirty="0">
                <a:solidFill>
                  <a:srgbClr val="0033CC"/>
                </a:solidFill>
              </a:rPr>
              <a:t>MÔN VẬT LÍ LỚP 9</a:t>
            </a:r>
          </a:p>
        </p:txBody>
      </p:sp>
      <p:pic>
        <p:nvPicPr>
          <p:cNvPr id="17411" name="Picture 19" descr="photo-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4400550"/>
            <a:ext cx="8305800" cy="5715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413" name="WordArt 13"/>
          <p:cNvSpPr>
            <a:spLocks noTextEdit="1"/>
          </p:cNvSpPr>
          <p:nvPr/>
        </p:nvSpPr>
        <p:spPr>
          <a:xfrm>
            <a:off x="228600" y="1428750"/>
            <a:ext cx="8763000" cy="8001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611"/>
              </a:avLst>
            </a:prstTxWarp>
            <a:normAutofit fontScale="60000"/>
          </a:bodyPr>
          <a:lstStyle/>
          <a:p>
            <a:pPr algn="ctr"/>
            <a:r>
              <a:rPr lang="vi-VN" altLang="en-US" sz="3600" dirty="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Jupiter" charset="0"/>
                <a:cs typeface="Times New Roman" panose="02020603050405020304" pitchFamily="18" charset="0"/>
              </a:rPr>
              <a:t>Tiết: 4</a:t>
            </a:r>
            <a:endParaRPr lang="en-US" sz="3600" dirty="0">
              <a:ln w="9525" cap="flat" cmpd="sng">
                <a:solidFill>
                  <a:srgbClr val="CC99FF"/>
                </a:solidFill>
                <a:prstDash val="solid"/>
                <a:headEnd type="none" w="med" len="med"/>
                <a:tailEnd type="none" w="med" len="med"/>
              </a:ln>
              <a:solidFill>
                <a:srgbClr val="FF0000"/>
              </a:solidFill>
              <a:effectLst>
                <a:outerShdw dist="53882" dir="2699999" algn="ctr" rotWithShape="0">
                  <a:srgbClr val="9999FF">
                    <a:alpha val="79999"/>
                  </a:srgbClr>
                </a:outerShdw>
              </a:effectLst>
              <a:latin typeface="Times New Roman" panose="02020603050405020304" pitchFamily="18" charset="0"/>
              <a:ea typeface="Jupiter" charset="0"/>
              <a:cs typeface="Times New Roman" panose="02020603050405020304" pitchFamily="18" charset="0"/>
            </a:endParaRPr>
          </a:p>
          <a:p>
            <a:pPr algn="ctr"/>
            <a:r>
              <a:rPr lang="en-US" sz="3600" dirty="0">
                <a:ln w="9525" cap="flat" cmpd="sng">
                  <a:solidFill>
                    <a:srgbClr val="CC99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53882" dir="2699999" algn="ctr" rotWithShape="0">
                    <a:srgbClr val="9999FF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Jupiter" charset="0"/>
                <a:cs typeface="Times New Roman" panose="02020603050405020304" pitchFamily="18" charset="0"/>
              </a:rPr>
              <a:t>ẢNH CỦA MỘT VẬT TẠO BỞI THẤU KÍNH PHÂN KÌ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228600" y="226695"/>
            <a:ext cx="867537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>
                <a:solidFill>
                  <a:srgbClr val="FF0000"/>
                </a:solidFill>
              </a:rPr>
              <a:t>Chủ đề 26: THẤU KÍNH</a:t>
            </a:r>
          </a:p>
        </p:txBody>
      </p:sp>
    </p:spTree>
  </p:cSld>
  <p:clrMapOvr>
    <a:masterClrMapping/>
  </p:clrMapOvr>
  <p:transition spd="med"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3" descr="Cork"/>
          <p:cNvSpPr/>
          <p:nvPr/>
        </p:nvSpPr>
        <p:spPr>
          <a:xfrm rot="-10800000" flipV="1">
            <a:off x="1143000" y="3371850"/>
            <a:ext cx="6858000" cy="628650"/>
          </a:xfrm>
          <a:prstGeom prst="cube">
            <a:avLst>
              <a:gd name="adj" fmla="val 25000"/>
            </a:avLst>
          </a:prstGeom>
          <a:blipFill rotWithShape="1">
            <a:blip r:embed="rId2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6627" name="Line 8"/>
          <p:cNvSpPr/>
          <p:nvPr/>
        </p:nvSpPr>
        <p:spPr>
          <a:xfrm flipH="1">
            <a:off x="4229100" y="2971800"/>
            <a:ext cx="0" cy="342900"/>
          </a:xfrm>
          <a:prstGeom prst="line">
            <a:avLst/>
          </a:prstGeom>
          <a:ln w="76200" cap="flat" cmpd="sng">
            <a:solidFill>
              <a:srgbClr val="800000"/>
            </a:solidFill>
            <a:prstDash val="solid"/>
            <a:headEnd type="none" w="med" len="med"/>
            <a:tailEnd type="diamond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sp>
      <p:sp>
        <p:nvSpPr>
          <p:cNvPr id="26628" name="Line 27"/>
          <p:cNvSpPr/>
          <p:nvPr/>
        </p:nvSpPr>
        <p:spPr>
          <a:xfrm>
            <a:off x="4286250" y="4057650"/>
            <a:ext cx="971550" cy="0"/>
          </a:xfrm>
          <a:prstGeom prst="line">
            <a:avLst/>
          </a:prstGeom>
          <a:ln w="38100" cap="flat" cmpd="sng">
            <a:solidFill>
              <a:srgbClr val="00CC66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26629" name="Text Box 29"/>
          <p:cNvSpPr txBox="1"/>
          <p:nvPr/>
        </p:nvSpPr>
        <p:spPr>
          <a:xfrm>
            <a:off x="3829050" y="4000500"/>
            <a:ext cx="2159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30" name="Text Box 30"/>
          <p:cNvSpPr txBox="1"/>
          <p:nvPr/>
        </p:nvSpPr>
        <p:spPr>
          <a:xfrm>
            <a:off x="4629150" y="4000500"/>
            <a:ext cx="2159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31" name="Oval 8"/>
          <p:cNvSpPr/>
          <p:nvPr/>
        </p:nvSpPr>
        <p:spPr>
          <a:xfrm>
            <a:off x="331470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6632" name="Oval 9"/>
          <p:cNvSpPr/>
          <p:nvPr/>
        </p:nvSpPr>
        <p:spPr>
          <a:xfrm>
            <a:off x="417195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grpSp>
        <p:nvGrpSpPr>
          <p:cNvPr id="7178" name="Group 10"/>
          <p:cNvGrpSpPr/>
          <p:nvPr/>
        </p:nvGrpSpPr>
        <p:grpSpPr>
          <a:xfrm>
            <a:off x="4171950" y="1771650"/>
            <a:ext cx="893763" cy="1600200"/>
            <a:chOff x="4032" y="1152"/>
            <a:chExt cx="750" cy="1344"/>
          </a:xfrm>
        </p:grpSpPr>
        <p:sp>
          <p:nvSpPr>
            <p:cNvPr id="26649" name="AutoShape 6"/>
            <p:cNvSpPr/>
            <p:nvPr/>
          </p:nvSpPr>
          <p:spPr>
            <a:xfrm rot="-5400000">
              <a:off x="3790" y="1394"/>
              <a:ext cx="1234" cy="750"/>
            </a:xfrm>
            <a:prstGeom prst="flowChartInputOutput">
              <a:avLst/>
            </a:prstGeom>
            <a:solidFill>
              <a:schemeClr val="bg1"/>
            </a:solidFill>
            <a:ln w="38100" cap="flat" cmpd="sng">
              <a:solidFill>
                <a:srgbClr val="8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26650" name="Line 8"/>
            <p:cNvSpPr/>
            <p:nvPr/>
          </p:nvSpPr>
          <p:spPr>
            <a:xfrm flipH="1">
              <a:off x="4368" y="2256"/>
              <a:ext cx="0" cy="240"/>
            </a:xfrm>
            <a:prstGeom prst="line">
              <a:avLst/>
            </a:prstGeom>
            <a:ln w="76200" cap="flat" cmpd="sng">
              <a:solidFill>
                <a:srgbClr val="800000"/>
              </a:solidFill>
              <a:prstDash val="solid"/>
              <a:headEnd type="none" w="med" len="med"/>
              <a:tailEnd type="diamond" w="med" len="med"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</p:sp>
      </p:grpSp>
      <p:grpSp>
        <p:nvGrpSpPr>
          <p:cNvPr id="26634" name="Group 13"/>
          <p:cNvGrpSpPr/>
          <p:nvPr/>
        </p:nvGrpSpPr>
        <p:grpSpPr>
          <a:xfrm>
            <a:off x="3771900" y="1771650"/>
            <a:ext cx="893763" cy="1470025"/>
            <a:chOff x="2496" y="816"/>
            <a:chExt cx="750" cy="1234"/>
          </a:xfrm>
        </p:grpSpPr>
        <p:sp>
          <p:nvSpPr>
            <p:cNvPr id="26647" name="AutoShape 6"/>
            <p:cNvSpPr/>
            <p:nvPr/>
          </p:nvSpPr>
          <p:spPr>
            <a:xfrm rot="-5400000">
              <a:off x="2254" y="1058"/>
              <a:ext cx="1234" cy="750"/>
            </a:xfrm>
            <a:prstGeom prst="flowChartInputOutput">
              <a:avLst/>
            </a:prstGeom>
            <a:solidFill>
              <a:schemeClr val="bg2"/>
            </a:solidFill>
            <a:ln w="38100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26648" name="Oval 7"/>
            <p:cNvSpPr/>
            <p:nvPr/>
          </p:nvSpPr>
          <p:spPr>
            <a:xfrm rot="10636436">
              <a:off x="2736" y="1152"/>
              <a:ext cx="272" cy="615"/>
            </a:xfrm>
            <a:prstGeom prst="ellipse">
              <a:avLst/>
            </a:prstGeom>
            <a:gradFill rotWithShape="1">
              <a:gsLst>
                <a:gs pos="0">
                  <a:srgbClr val="BBE0E3"/>
                </a:gs>
                <a:gs pos="100000">
                  <a:srgbClr val="576869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  <p:txBody>
            <a:bodyPr rot="10800000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</p:grpSp>
      <p:sp>
        <p:nvSpPr>
          <p:cNvPr id="26635" name="Line 27"/>
          <p:cNvSpPr/>
          <p:nvPr/>
        </p:nvSpPr>
        <p:spPr>
          <a:xfrm>
            <a:off x="3314700" y="4057650"/>
            <a:ext cx="971550" cy="0"/>
          </a:xfrm>
          <a:prstGeom prst="line">
            <a:avLst/>
          </a:prstGeom>
          <a:ln w="38100" cap="flat" cmpd="sng">
            <a:solidFill>
              <a:srgbClr val="00CC66"/>
            </a:solidFill>
            <a:prstDash val="solid"/>
            <a:headEnd type="triangle" w="med" len="med"/>
            <a:tailEnd type="triangle" w="med" len="med"/>
          </a:ln>
        </p:spPr>
      </p:sp>
      <p:grpSp>
        <p:nvGrpSpPr>
          <p:cNvPr id="7185" name="Group 17"/>
          <p:cNvGrpSpPr/>
          <p:nvPr/>
        </p:nvGrpSpPr>
        <p:grpSpPr>
          <a:xfrm>
            <a:off x="1143000" y="1943100"/>
            <a:ext cx="342900" cy="1514475"/>
            <a:chOff x="1536" y="1536"/>
            <a:chExt cx="288" cy="1272"/>
          </a:xfrm>
        </p:grpSpPr>
        <p:grpSp>
          <p:nvGrpSpPr>
            <p:cNvPr id="26642" name="Group 18"/>
            <p:cNvGrpSpPr/>
            <p:nvPr/>
          </p:nvGrpSpPr>
          <p:grpSpPr>
            <a:xfrm>
              <a:off x="1536" y="1968"/>
              <a:ext cx="288" cy="840"/>
              <a:chOff x="240" y="2304"/>
              <a:chExt cx="288" cy="600"/>
            </a:xfrm>
          </p:grpSpPr>
          <p:sp>
            <p:nvSpPr>
              <p:cNvPr id="26645" name="Oval 19"/>
              <p:cNvSpPr/>
              <p:nvPr/>
            </p:nvSpPr>
            <p:spPr>
              <a:xfrm>
                <a:off x="240" y="2304"/>
                <a:ext cx="288" cy="192"/>
              </a:xfrm>
              <a:prstGeom prst="ellips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None/>
                </a:pPr>
                <a:endParaRPr sz="3600" dirty="0">
                  <a:solidFill>
                    <a:srgbClr val="000000"/>
                  </a:solidFill>
                  <a:ea typeface="Arial" panose="020B0604020202020204" pitchFamily="34" charset="0"/>
                </a:endParaRPr>
              </a:p>
            </p:txBody>
          </p:sp>
          <p:sp>
            <p:nvSpPr>
              <p:cNvPr id="26646" name="AutoShape 20"/>
              <p:cNvSpPr/>
              <p:nvPr/>
            </p:nvSpPr>
            <p:spPr>
              <a:xfrm rot="-5400000">
                <a:off x="120" y="2496"/>
                <a:ext cx="528" cy="288"/>
              </a:xfrm>
              <a:prstGeom prst="flowChartOnlineStorag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None/>
                </a:pPr>
                <a:endParaRPr sz="3600" dirty="0">
                  <a:solidFill>
                    <a:srgbClr val="000000"/>
                  </a:solidFill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6643" name="Line 21"/>
            <p:cNvSpPr/>
            <p:nvPr/>
          </p:nvSpPr>
          <p:spPr>
            <a:xfrm>
              <a:off x="1680" y="2016"/>
              <a:ext cx="0" cy="144"/>
            </a:xfrm>
            <a:prstGeom prst="line">
              <a:avLst/>
            </a:prstGeom>
            <a:ln w="5715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6644" name="Freeform 14"/>
            <p:cNvSpPr>
              <a:spLocks noChangeAspect="1"/>
            </p:cNvSpPr>
            <p:nvPr/>
          </p:nvSpPr>
          <p:spPr>
            <a:xfrm rot="5700000">
              <a:off x="1413" y="1706"/>
              <a:ext cx="533" cy="192"/>
            </a:xfrm>
            <a:custGeom>
              <a:avLst/>
              <a:gdLst>
                <a:gd name="txL" fmla="*/ 0 w 8000"/>
                <a:gd name="txT" fmla="*/ 0 h 3154"/>
                <a:gd name="txR" fmla="*/ 8000 w 8000"/>
                <a:gd name="txB" fmla="*/ 3154 h 315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7" name="Oval 23"/>
          <p:cNvSpPr/>
          <p:nvPr/>
        </p:nvSpPr>
        <p:spPr>
          <a:xfrm>
            <a:off x="514350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6638" name="Title 1"/>
          <p:cNvSpPr/>
          <p:nvPr/>
        </p:nvSpPr>
        <p:spPr>
          <a:xfrm>
            <a:off x="304800" y="533400"/>
            <a:ext cx="88392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117600" lvl="0" indent="-1117600" eaLnBrk="1" hangingPunct="1">
              <a:spcBef>
                <a:spcPct val="0"/>
              </a:spcBef>
              <a:buNone/>
            </a:pPr>
            <a:r>
              <a:rPr sz="2000" b="1" dirty="0">
                <a:solidFill>
                  <a:srgbClr val="0000FF"/>
                </a:solidFill>
              </a:rPr>
              <a:t>I . ĐẶC ĐIỂM CỦA ẢNH CỦA MỘT VẬT TẠO BỞI THẤU KÍNH PHÂN KÌ</a:t>
            </a:r>
            <a:endParaRPr sz="2000" b="1" dirty="0">
              <a:solidFill>
                <a:srgbClr val="000000"/>
              </a:solidFill>
            </a:endParaRPr>
          </a:p>
        </p:txBody>
      </p:sp>
      <p:sp>
        <p:nvSpPr>
          <p:cNvPr id="26639" name="Rectangle 30"/>
          <p:cNvSpPr/>
          <p:nvPr/>
        </p:nvSpPr>
        <p:spPr>
          <a:xfrm>
            <a:off x="609600" y="784225"/>
            <a:ext cx="81534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000" b="1" dirty="0">
                <a:solidFill>
                  <a:srgbClr val="FF0000"/>
                </a:solidFill>
                <a:cs typeface="Arial" panose="020B0604020202020204" pitchFamily="34" charset="0"/>
              </a:rPr>
              <a:t>? </a:t>
            </a:r>
            <a:r>
              <a:rPr sz="2000" b="1" dirty="0">
                <a:solidFill>
                  <a:srgbClr val="0000FF"/>
                </a:solidFill>
                <a:cs typeface="Arial" panose="020B0604020202020204" pitchFamily="34" charset="0"/>
              </a:rPr>
              <a:t>Hãy làm thí nghiệm để chứng tỏ rằng không thể hứng được ảnh của vật trên màn với mọi vị trí của vật.</a:t>
            </a:r>
            <a:endParaRPr sz="2000" b="1" dirty="0">
              <a:solidFill>
                <a:srgbClr val="0000FF"/>
              </a:solidFill>
              <a:ea typeface="Arial" panose="020B0604020202020204" pitchFamily="34" charset="0"/>
            </a:endParaRPr>
          </a:p>
        </p:txBody>
      </p:sp>
      <p:sp>
        <p:nvSpPr>
          <p:cNvPr id="26640" name="Rectangle 31"/>
          <p:cNvSpPr/>
          <p:nvPr/>
        </p:nvSpPr>
        <p:spPr>
          <a:xfrm>
            <a:off x="1428750" y="4324350"/>
            <a:ext cx="6572250" cy="7080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2000" dirty="0">
                <a:solidFill>
                  <a:srgbClr val="0033CC"/>
                </a:solidFill>
                <a:cs typeface="Arial" panose="020B0604020202020204" pitchFamily="34" charset="0"/>
              </a:rPr>
              <a:t>Trường hợp 2: -  Di chuyển ngọn nến lại gần Tiêu cự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sz="2000" dirty="0">
                <a:solidFill>
                  <a:srgbClr val="0033CC"/>
                </a:solidFill>
                <a:cs typeface="Arial" panose="020B0604020202020204" pitchFamily="34" charset="0"/>
              </a:rPr>
              <a:t>                         - Di chuyển màn hứng</a:t>
            </a:r>
            <a:endParaRPr sz="2000" dirty="0">
              <a:solidFill>
                <a:srgbClr val="0033CC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8211E-6 L 0.45156 -0.0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3" descr="Cork"/>
          <p:cNvSpPr/>
          <p:nvPr/>
        </p:nvSpPr>
        <p:spPr>
          <a:xfrm rot="-10800000" flipV="1">
            <a:off x="1143000" y="3371850"/>
            <a:ext cx="6858000" cy="628650"/>
          </a:xfrm>
          <a:prstGeom prst="cube">
            <a:avLst>
              <a:gd name="adj" fmla="val 25000"/>
            </a:avLst>
          </a:prstGeom>
          <a:blipFill rotWithShape="1">
            <a:blip r:embed="rId2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7651" name="Line 8"/>
          <p:cNvSpPr/>
          <p:nvPr/>
        </p:nvSpPr>
        <p:spPr>
          <a:xfrm flipH="1">
            <a:off x="4229100" y="2971800"/>
            <a:ext cx="0" cy="342900"/>
          </a:xfrm>
          <a:prstGeom prst="line">
            <a:avLst/>
          </a:prstGeom>
          <a:ln w="76200" cap="flat" cmpd="sng">
            <a:solidFill>
              <a:srgbClr val="800000"/>
            </a:solidFill>
            <a:prstDash val="solid"/>
            <a:headEnd type="none" w="med" len="med"/>
            <a:tailEnd type="diamond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sp>
      <p:sp>
        <p:nvSpPr>
          <p:cNvPr id="27652" name="Line 27"/>
          <p:cNvSpPr/>
          <p:nvPr/>
        </p:nvSpPr>
        <p:spPr>
          <a:xfrm>
            <a:off x="4286250" y="4057650"/>
            <a:ext cx="971550" cy="0"/>
          </a:xfrm>
          <a:prstGeom prst="line">
            <a:avLst/>
          </a:prstGeom>
          <a:ln w="38100" cap="flat" cmpd="sng">
            <a:solidFill>
              <a:srgbClr val="00CC66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27653" name="Text Box 29"/>
          <p:cNvSpPr txBox="1"/>
          <p:nvPr/>
        </p:nvSpPr>
        <p:spPr>
          <a:xfrm>
            <a:off x="3829050" y="4000500"/>
            <a:ext cx="2159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4" name="Text Box 30"/>
          <p:cNvSpPr txBox="1"/>
          <p:nvPr/>
        </p:nvSpPr>
        <p:spPr>
          <a:xfrm>
            <a:off x="4629150" y="4000500"/>
            <a:ext cx="2159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5" name="Oval 8"/>
          <p:cNvSpPr/>
          <p:nvPr/>
        </p:nvSpPr>
        <p:spPr>
          <a:xfrm>
            <a:off x="331470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7656" name="Oval 9"/>
          <p:cNvSpPr/>
          <p:nvPr/>
        </p:nvSpPr>
        <p:spPr>
          <a:xfrm>
            <a:off x="417195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grpSp>
        <p:nvGrpSpPr>
          <p:cNvPr id="8202" name="Group 10"/>
          <p:cNvGrpSpPr/>
          <p:nvPr/>
        </p:nvGrpSpPr>
        <p:grpSpPr>
          <a:xfrm>
            <a:off x="4171950" y="1771650"/>
            <a:ext cx="893763" cy="1600200"/>
            <a:chOff x="4032" y="1152"/>
            <a:chExt cx="750" cy="1344"/>
          </a:xfrm>
        </p:grpSpPr>
        <p:sp>
          <p:nvSpPr>
            <p:cNvPr id="27673" name="AutoShape 6"/>
            <p:cNvSpPr/>
            <p:nvPr/>
          </p:nvSpPr>
          <p:spPr>
            <a:xfrm rot="-5400000">
              <a:off x="3790" y="1394"/>
              <a:ext cx="1234" cy="750"/>
            </a:xfrm>
            <a:prstGeom prst="flowChartInputOutput">
              <a:avLst/>
            </a:prstGeom>
            <a:solidFill>
              <a:schemeClr val="bg1"/>
            </a:solidFill>
            <a:ln w="38100" cap="flat" cmpd="sng">
              <a:solidFill>
                <a:srgbClr val="8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27674" name="Line 8"/>
            <p:cNvSpPr/>
            <p:nvPr/>
          </p:nvSpPr>
          <p:spPr>
            <a:xfrm flipH="1">
              <a:off x="4368" y="2256"/>
              <a:ext cx="0" cy="240"/>
            </a:xfrm>
            <a:prstGeom prst="line">
              <a:avLst/>
            </a:prstGeom>
            <a:ln w="76200" cap="flat" cmpd="sng">
              <a:solidFill>
                <a:srgbClr val="800000"/>
              </a:solidFill>
              <a:prstDash val="solid"/>
              <a:headEnd type="none" w="med" len="med"/>
              <a:tailEnd type="diamond" w="med" len="med"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</p:sp>
      </p:grpSp>
      <p:grpSp>
        <p:nvGrpSpPr>
          <p:cNvPr id="27658" name="Group 13"/>
          <p:cNvGrpSpPr/>
          <p:nvPr/>
        </p:nvGrpSpPr>
        <p:grpSpPr>
          <a:xfrm>
            <a:off x="3771900" y="1771650"/>
            <a:ext cx="893763" cy="1470025"/>
            <a:chOff x="2496" y="816"/>
            <a:chExt cx="750" cy="1234"/>
          </a:xfrm>
        </p:grpSpPr>
        <p:sp>
          <p:nvSpPr>
            <p:cNvPr id="27671" name="AutoShape 6"/>
            <p:cNvSpPr/>
            <p:nvPr/>
          </p:nvSpPr>
          <p:spPr>
            <a:xfrm rot="-5400000">
              <a:off x="2254" y="1058"/>
              <a:ext cx="1234" cy="750"/>
            </a:xfrm>
            <a:prstGeom prst="flowChartInputOutput">
              <a:avLst/>
            </a:prstGeom>
            <a:solidFill>
              <a:schemeClr val="bg2"/>
            </a:solidFill>
            <a:ln w="38100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27672" name="Oval 7"/>
            <p:cNvSpPr/>
            <p:nvPr/>
          </p:nvSpPr>
          <p:spPr>
            <a:xfrm rot="10636436">
              <a:off x="2736" y="1152"/>
              <a:ext cx="272" cy="615"/>
            </a:xfrm>
            <a:prstGeom prst="ellipse">
              <a:avLst/>
            </a:prstGeom>
            <a:gradFill rotWithShape="1">
              <a:gsLst>
                <a:gs pos="0">
                  <a:srgbClr val="BBE0E3"/>
                </a:gs>
                <a:gs pos="100000">
                  <a:srgbClr val="576869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  <p:txBody>
            <a:bodyPr rot="10800000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</p:grpSp>
      <p:sp>
        <p:nvSpPr>
          <p:cNvPr id="27659" name="Line 27"/>
          <p:cNvSpPr/>
          <p:nvPr/>
        </p:nvSpPr>
        <p:spPr>
          <a:xfrm>
            <a:off x="3314700" y="4057650"/>
            <a:ext cx="971550" cy="0"/>
          </a:xfrm>
          <a:prstGeom prst="line">
            <a:avLst/>
          </a:prstGeom>
          <a:ln w="38100" cap="flat" cmpd="sng">
            <a:solidFill>
              <a:srgbClr val="00CC66"/>
            </a:solidFill>
            <a:prstDash val="solid"/>
            <a:headEnd type="triangle" w="med" len="med"/>
            <a:tailEnd type="triangle" w="med" len="med"/>
          </a:ln>
        </p:spPr>
      </p:sp>
      <p:grpSp>
        <p:nvGrpSpPr>
          <p:cNvPr id="8209" name="Group 17"/>
          <p:cNvGrpSpPr/>
          <p:nvPr/>
        </p:nvGrpSpPr>
        <p:grpSpPr>
          <a:xfrm>
            <a:off x="1143000" y="1943100"/>
            <a:ext cx="342900" cy="1514475"/>
            <a:chOff x="1536" y="1536"/>
            <a:chExt cx="288" cy="1272"/>
          </a:xfrm>
        </p:grpSpPr>
        <p:grpSp>
          <p:nvGrpSpPr>
            <p:cNvPr id="27666" name="Group 18"/>
            <p:cNvGrpSpPr/>
            <p:nvPr/>
          </p:nvGrpSpPr>
          <p:grpSpPr>
            <a:xfrm>
              <a:off x="1536" y="1968"/>
              <a:ext cx="288" cy="840"/>
              <a:chOff x="240" y="2304"/>
              <a:chExt cx="288" cy="600"/>
            </a:xfrm>
          </p:grpSpPr>
          <p:sp>
            <p:nvSpPr>
              <p:cNvPr id="27669" name="Oval 19"/>
              <p:cNvSpPr/>
              <p:nvPr/>
            </p:nvSpPr>
            <p:spPr>
              <a:xfrm>
                <a:off x="240" y="2304"/>
                <a:ext cx="288" cy="192"/>
              </a:xfrm>
              <a:prstGeom prst="ellips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None/>
                </a:pPr>
                <a:endParaRPr sz="3600" dirty="0">
                  <a:solidFill>
                    <a:srgbClr val="000000"/>
                  </a:solidFill>
                  <a:ea typeface="Arial" panose="020B0604020202020204" pitchFamily="34" charset="0"/>
                </a:endParaRPr>
              </a:p>
            </p:txBody>
          </p:sp>
          <p:sp>
            <p:nvSpPr>
              <p:cNvPr id="27670" name="AutoShape 20"/>
              <p:cNvSpPr/>
              <p:nvPr/>
            </p:nvSpPr>
            <p:spPr>
              <a:xfrm rot="-5400000">
                <a:off x="120" y="2496"/>
                <a:ext cx="528" cy="288"/>
              </a:xfrm>
              <a:prstGeom prst="flowChartOnlineStorag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None/>
                </a:pPr>
                <a:endParaRPr sz="3600" dirty="0">
                  <a:solidFill>
                    <a:srgbClr val="000000"/>
                  </a:solidFill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7667" name="Line 21"/>
            <p:cNvSpPr/>
            <p:nvPr/>
          </p:nvSpPr>
          <p:spPr>
            <a:xfrm>
              <a:off x="1680" y="2016"/>
              <a:ext cx="0" cy="144"/>
            </a:xfrm>
            <a:prstGeom prst="line">
              <a:avLst/>
            </a:prstGeom>
            <a:ln w="5715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7668" name="Freeform 14"/>
            <p:cNvSpPr>
              <a:spLocks noChangeAspect="1"/>
            </p:cNvSpPr>
            <p:nvPr/>
          </p:nvSpPr>
          <p:spPr>
            <a:xfrm rot="5700000">
              <a:off x="1413" y="1706"/>
              <a:ext cx="533" cy="192"/>
            </a:xfrm>
            <a:custGeom>
              <a:avLst/>
              <a:gdLst>
                <a:gd name="txL" fmla="*/ 0 w 8000"/>
                <a:gd name="txT" fmla="*/ 0 h 3154"/>
                <a:gd name="txR" fmla="*/ 8000 w 8000"/>
                <a:gd name="txB" fmla="*/ 3154 h 315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7661" name="Oval 23"/>
          <p:cNvSpPr/>
          <p:nvPr/>
        </p:nvSpPr>
        <p:spPr>
          <a:xfrm>
            <a:off x="514350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7662" name="Title 1"/>
          <p:cNvSpPr/>
          <p:nvPr/>
        </p:nvSpPr>
        <p:spPr>
          <a:xfrm>
            <a:off x="381000" y="571500"/>
            <a:ext cx="81534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117600" lvl="0" indent="-1117600" eaLnBrk="1" hangingPunct="1">
              <a:spcBef>
                <a:spcPct val="0"/>
              </a:spcBef>
              <a:buNone/>
            </a:pPr>
            <a:r>
              <a:rPr sz="2000" b="1" dirty="0">
                <a:solidFill>
                  <a:srgbClr val="0000FF"/>
                </a:solidFill>
              </a:rPr>
              <a:t>I  . ĐẶC ĐIỂM CỦA ẢNH CỦA MỘT VẬT TẠO BỞI TKPK</a:t>
            </a:r>
            <a:endParaRPr sz="2000" b="1" dirty="0">
              <a:solidFill>
                <a:srgbClr val="000000"/>
              </a:solidFill>
            </a:endParaRPr>
          </a:p>
        </p:txBody>
      </p:sp>
      <p:sp>
        <p:nvSpPr>
          <p:cNvPr id="27663" name="Rectangle 28"/>
          <p:cNvSpPr/>
          <p:nvPr/>
        </p:nvSpPr>
        <p:spPr>
          <a:xfrm>
            <a:off x="533400" y="898525"/>
            <a:ext cx="741045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000" b="1" dirty="0">
                <a:solidFill>
                  <a:srgbClr val="FF0000"/>
                </a:solidFill>
                <a:cs typeface="Arial" panose="020B0604020202020204" pitchFamily="34" charset="0"/>
              </a:rPr>
              <a:t>? </a:t>
            </a:r>
            <a:r>
              <a:rPr sz="2000" b="1" dirty="0">
                <a:solidFill>
                  <a:srgbClr val="0000FF"/>
                </a:solidFill>
                <a:cs typeface="Arial" panose="020B0604020202020204" pitchFamily="34" charset="0"/>
              </a:rPr>
              <a:t>Hãy làm thí nghiệm để chứng tỏ rằng không thể hứng được ảnh của vật trên màn với mọi vị trí của vật.</a:t>
            </a:r>
            <a:endParaRPr sz="2000" b="1" dirty="0">
              <a:solidFill>
                <a:srgbClr val="0000FF"/>
              </a:solidFill>
              <a:ea typeface="Arial" panose="020B0604020202020204" pitchFamily="34" charset="0"/>
            </a:endParaRPr>
          </a:p>
        </p:txBody>
      </p:sp>
      <p:sp>
        <p:nvSpPr>
          <p:cNvPr id="27664" name="Rectangle 30"/>
          <p:cNvSpPr/>
          <p:nvPr/>
        </p:nvSpPr>
        <p:spPr>
          <a:xfrm>
            <a:off x="1371600" y="4324350"/>
            <a:ext cx="6572250" cy="7080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2000" dirty="0">
                <a:solidFill>
                  <a:srgbClr val="000000"/>
                </a:solidFill>
                <a:cs typeface="Arial" panose="020B0604020202020204" pitchFamily="34" charset="0"/>
              </a:rPr>
              <a:t>Trường hợp 3: -  Di chuyển ngọn nến đi qua Tiêu cự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sz="2000" dirty="0">
                <a:solidFill>
                  <a:srgbClr val="000000"/>
                </a:solidFill>
                <a:cs typeface="Arial" panose="020B0604020202020204" pitchFamily="34" charset="0"/>
              </a:rPr>
              <a:t>                         - Di chuyển màn hứng</a:t>
            </a:r>
            <a:endParaRPr sz="20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-4.43828E-7 L 0.33333 -0.002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8211E-6 L 0.45156 -0.0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3" descr="Cork"/>
          <p:cNvSpPr/>
          <p:nvPr/>
        </p:nvSpPr>
        <p:spPr>
          <a:xfrm rot="-10800000" flipV="1">
            <a:off x="1143000" y="3371850"/>
            <a:ext cx="6858000" cy="628650"/>
          </a:xfrm>
          <a:prstGeom prst="cube">
            <a:avLst>
              <a:gd name="adj" fmla="val 25000"/>
            </a:avLst>
          </a:prstGeom>
          <a:blipFill rotWithShape="1">
            <a:blip r:embed="rId2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8675" name="Line 8"/>
          <p:cNvSpPr/>
          <p:nvPr/>
        </p:nvSpPr>
        <p:spPr>
          <a:xfrm flipH="1">
            <a:off x="4229100" y="2971800"/>
            <a:ext cx="0" cy="342900"/>
          </a:xfrm>
          <a:prstGeom prst="line">
            <a:avLst/>
          </a:prstGeom>
          <a:ln w="76200" cap="flat" cmpd="sng">
            <a:solidFill>
              <a:srgbClr val="800000"/>
            </a:solidFill>
            <a:prstDash val="solid"/>
            <a:headEnd type="none" w="med" len="med"/>
            <a:tailEnd type="diamond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sp>
      <p:sp>
        <p:nvSpPr>
          <p:cNvPr id="28676" name="Line 27"/>
          <p:cNvSpPr/>
          <p:nvPr/>
        </p:nvSpPr>
        <p:spPr>
          <a:xfrm>
            <a:off x="4286250" y="4057650"/>
            <a:ext cx="971550" cy="0"/>
          </a:xfrm>
          <a:prstGeom prst="line">
            <a:avLst/>
          </a:prstGeom>
          <a:ln w="38100" cap="flat" cmpd="sng">
            <a:solidFill>
              <a:srgbClr val="00CC66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28677" name="Text Box 29"/>
          <p:cNvSpPr txBox="1"/>
          <p:nvPr/>
        </p:nvSpPr>
        <p:spPr>
          <a:xfrm>
            <a:off x="3829050" y="4000500"/>
            <a:ext cx="2159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78" name="Text Box 30"/>
          <p:cNvSpPr txBox="1"/>
          <p:nvPr/>
        </p:nvSpPr>
        <p:spPr>
          <a:xfrm>
            <a:off x="4629150" y="4000500"/>
            <a:ext cx="2159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79" name="Oval 8"/>
          <p:cNvSpPr/>
          <p:nvPr/>
        </p:nvSpPr>
        <p:spPr>
          <a:xfrm>
            <a:off x="331470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8680" name="Oval 9"/>
          <p:cNvSpPr/>
          <p:nvPr/>
        </p:nvSpPr>
        <p:spPr>
          <a:xfrm>
            <a:off x="417195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grpSp>
        <p:nvGrpSpPr>
          <p:cNvPr id="8202" name="Group 10"/>
          <p:cNvGrpSpPr/>
          <p:nvPr/>
        </p:nvGrpSpPr>
        <p:grpSpPr>
          <a:xfrm>
            <a:off x="4171950" y="1771650"/>
            <a:ext cx="893763" cy="1600200"/>
            <a:chOff x="4032" y="1152"/>
            <a:chExt cx="750" cy="1344"/>
          </a:xfrm>
        </p:grpSpPr>
        <p:sp>
          <p:nvSpPr>
            <p:cNvPr id="28697" name="AutoShape 6"/>
            <p:cNvSpPr/>
            <p:nvPr/>
          </p:nvSpPr>
          <p:spPr>
            <a:xfrm rot="-5400000">
              <a:off x="3790" y="1394"/>
              <a:ext cx="1234" cy="750"/>
            </a:xfrm>
            <a:prstGeom prst="flowChartInputOutput">
              <a:avLst/>
            </a:prstGeom>
            <a:solidFill>
              <a:schemeClr val="bg1"/>
            </a:solidFill>
            <a:ln w="38100" cap="flat" cmpd="sng">
              <a:solidFill>
                <a:srgbClr val="8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28698" name="Line 8"/>
            <p:cNvSpPr/>
            <p:nvPr/>
          </p:nvSpPr>
          <p:spPr>
            <a:xfrm flipH="1">
              <a:off x="4368" y="2256"/>
              <a:ext cx="0" cy="240"/>
            </a:xfrm>
            <a:prstGeom prst="line">
              <a:avLst/>
            </a:prstGeom>
            <a:ln w="76200" cap="flat" cmpd="sng">
              <a:solidFill>
                <a:srgbClr val="800000"/>
              </a:solidFill>
              <a:prstDash val="solid"/>
              <a:headEnd type="none" w="med" len="med"/>
              <a:tailEnd type="diamond" w="med" len="med"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</p:sp>
      </p:grpSp>
      <p:grpSp>
        <p:nvGrpSpPr>
          <p:cNvPr id="28682" name="Group 13"/>
          <p:cNvGrpSpPr/>
          <p:nvPr/>
        </p:nvGrpSpPr>
        <p:grpSpPr>
          <a:xfrm>
            <a:off x="3771900" y="1771650"/>
            <a:ext cx="893763" cy="1470025"/>
            <a:chOff x="2496" y="816"/>
            <a:chExt cx="750" cy="1234"/>
          </a:xfrm>
        </p:grpSpPr>
        <p:sp>
          <p:nvSpPr>
            <p:cNvPr id="28695" name="AutoShape 6"/>
            <p:cNvSpPr/>
            <p:nvPr/>
          </p:nvSpPr>
          <p:spPr>
            <a:xfrm rot="-5400000">
              <a:off x="2254" y="1058"/>
              <a:ext cx="1234" cy="750"/>
            </a:xfrm>
            <a:prstGeom prst="flowChartInputOutput">
              <a:avLst/>
            </a:prstGeom>
            <a:solidFill>
              <a:schemeClr val="bg2"/>
            </a:solidFill>
            <a:ln w="38100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28696" name="Oval 7"/>
            <p:cNvSpPr/>
            <p:nvPr/>
          </p:nvSpPr>
          <p:spPr>
            <a:xfrm rot="10636436">
              <a:off x="2736" y="1152"/>
              <a:ext cx="272" cy="615"/>
            </a:xfrm>
            <a:prstGeom prst="ellipse">
              <a:avLst/>
            </a:prstGeom>
            <a:gradFill rotWithShape="1">
              <a:gsLst>
                <a:gs pos="0">
                  <a:srgbClr val="BBE0E3"/>
                </a:gs>
                <a:gs pos="100000">
                  <a:srgbClr val="576869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  <p:txBody>
            <a:bodyPr rot="10800000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</p:grpSp>
      <p:sp>
        <p:nvSpPr>
          <p:cNvPr id="28683" name="Line 27"/>
          <p:cNvSpPr/>
          <p:nvPr/>
        </p:nvSpPr>
        <p:spPr>
          <a:xfrm>
            <a:off x="3314700" y="4057650"/>
            <a:ext cx="971550" cy="0"/>
          </a:xfrm>
          <a:prstGeom prst="line">
            <a:avLst/>
          </a:prstGeom>
          <a:ln w="38100" cap="flat" cmpd="sng">
            <a:solidFill>
              <a:srgbClr val="00CC66"/>
            </a:solidFill>
            <a:prstDash val="solid"/>
            <a:headEnd type="triangle" w="med" len="med"/>
            <a:tailEnd type="triangle" w="med" len="med"/>
          </a:ln>
        </p:spPr>
      </p:sp>
      <p:grpSp>
        <p:nvGrpSpPr>
          <p:cNvPr id="8209" name="Group 17"/>
          <p:cNvGrpSpPr/>
          <p:nvPr/>
        </p:nvGrpSpPr>
        <p:grpSpPr>
          <a:xfrm>
            <a:off x="1143000" y="1943100"/>
            <a:ext cx="342900" cy="1514475"/>
            <a:chOff x="1536" y="1536"/>
            <a:chExt cx="288" cy="1272"/>
          </a:xfrm>
        </p:grpSpPr>
        <p:grpSp>
          <p:nvGrpSpPr>
            <p:cNvPr id="28690" name="Group 18"/>
            <p:cNvGrpSpPr/>
            <p:nvPr/>
          </p:nvGrpSpPr>
          <p:grpSpPr>
            <a:xfrm>
              <a:off x="1536" y="1968"/>
              <a:ext cx="288" cy="840"/>
              <a:chOff x="240" y="2304"/>
              <a:chExt cx="288" cy="600"/>
            </a:xfrm>
          </p:grpSpPr>
          <p:sp>
            <p:nvSpPr>
              <p:cNvPr id="28693" name="Oval 19"/>
              <p:cNvSpPr/>
              <p:nvPr/>
            </p:nvSpPr>
            <p:spPr>
              <a:xfrm>
                <a:off x="240" y="2304"/>
                <a:ext cx="288" cy="192"/>
              </a:xfrm>
              <a:prstGeom prst="ellips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None/>
                </a:pPr>
                <a:endParaRPr sz="3600" dirty="0">
                  <a:solidFill>
                    <a:srgbClr val="000000"/>
                  </a:solidFill>
                  <a:ea typeface="Arial" panose="020B0604020202020204" pitchFamily="34" charset="0"/>
                </a:endParaRPr>
              </a:p>
            </p:txBody>
          </p:sp>
          <p:sp>
            <p:nvSpPr>
              <p:cNvPr id="28694" name="AutoShape 20"/>
              <p:cNvSpPr/>
              <p:nvPr/>
            </p:nvSpPr>
            <p:spPr>
              <a:xfrm rot="-5400000">
                <a:off x="120" y="2496"/>
                <a:ext cx="528" cy="288"/>
              </a:xfrm>
              <a:prstGeom prst="flowChartOnlineStorag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None/>
                </a:pPr>
                <a:endParaRPr sz="3600" dirty="0">
                  <a:solidFill>
                    <a:srgbClr val="000000"/>
                  </a:solidFill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8691" name="Line 21"/>
            <p:cNvSpPr/>
            <p:nvPr/>
          </p:nvSpPr>
          <p:spPr>
            <a:xfrm>
              <a:off x="1680" y="2016"/>
              <a:ext cx="0" cy="144"/>
            </a:xfrm>
            <a:prstGeom prst="line">
              <a:avLst/>
            </a:prstGeom>
            <a:ln w="5715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8692" name="Freeform 14"/>
            <p:cNvSpPr>
              <a:spLocks noChangeAspect="1"/>
            </p:cNvSpPr>
            <p:nvPr/>
          </p:nvSpPr>
          <p:spPr>
            <a:xfrm rot="5700000">
              <a:off x="1413" y="1706"/>
              <a:ext cx="533" cy="192"/>
            </a:xfrm>
            <a:custGeom>
              <a:avLst/>
              <a:gdLst>
                <a:gd name="txL" fmla="*/ 0 w 8000"/>
                <a:gd name="txT" fmla="*/ 0 h 3154"/>
                <a:gd name="txR" fmla="*/ 8000 w 8000"/>
                <a:gd name="txB" fmla="*/ 3154 h 315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85" name="Oval 23"/>
          <p:cNvSpPr/>
          <p:nvPr/>
        </p:nvSpPr>
        <p:spPr>
          <a:xfrm>
            <a:off x="5143500" y="33718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8686" name="Title 1"/>
          <p:cNvSpPr/>
          <p:nvPr/>
        </p:nvSpPr>
        <p:spPr>
          <a:xfrm>
            <a:off x="0" y="628650"/>
            <a:ext cx="8991600" cy="28575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117600" lvl="0" indent="-1117600" algn="ctr" eaLnBrk="1" hangingPunct="1">
              <a:spcBef>
                <a:spcPct val="0"/>
              </a:spcBef>
              <a:buNone/>
            </a:pPr>
            <a:r>
              <a:rPr sz="2000" b="1" dirty="0">
                <a:solidFill>
                  <a:srgbClr val="0000FF"/>
                </a:solidFill>
              </a:rPr>
              <a:t>I  . ĐẶC ĐIỂM CỦA ẢNH CỦA MỘT VẬT TẠO BỞI THẤU KÍNH PHÂN KÌ</a:t>
            </a:r>
            <a:endParaRPr sz="2000" b="1" dirty="0">
              <a:solidFill>
                <a:srgbClr val="000000"/>
              </a:solidFill>
            </a:endParaRPr>
          </a:p>
        </p:txBody>
      </p:sp>
      <p:sp>
        <p:nvSpPr>
          <p:cNvPr id="28687" name="Rectangle 28"/>
          <p:cNvSpPr/>
          <p:nvPr/>
        </p:nvSpPr>
        <p:spPr>
          <a:xfrm>
            <a:off x="457200" y="955675"/>
            <a:ext cx="82296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000" b="1" dirty="0">
                <a:solidFill>
                  <a:srgbClr val="FF0000"/>
                </a:solidFill>
                <a:cs typeface="Arial" panose="020B0604020202020204" pitchFamily="34" charset="0"/>
              </a:rPr>
              <a:t>? </a:t>
            </a:r>
            <a:r>
              <a:rPr sz="2000" b="1" dirty="0">
                <a:solidFill>
                  <a:srgbClr val="0000FF"/>
                </a:solidFill>
                <a:cs typeface="Arial" panose="020B0604020202020204" pitchFamily="34" charset="0"/>
              </a:rPr>
              <a:t>Hãy làm thí nghiệm để chứng tỏ rằng không thể hứng được ảnh của vật trên màn với mọi vị trí của vật.</a:t>
            </a:r>
            <a:endParaRPr sz="2000" b="1" dirty="0">
              <a:solidFill>
                <a:srgbClr val="0000FF"/>
              </a:solidFill>
              <a:ea typeface="Arial" panose="020B0604020202020204" pitchFamily="34" charset="0"/>
            </a:endParaRPr>
          </a:p>
        </p:txBody>
      </p:sp>
      <p:sp>
        <p:nvSpPr>
          <p:cNvPr id="28688" name="Rectangle 30"/>
          <p:cNvSpPr/>
          <p:nvPr/>
        </p:nvSpPr>
        <p:spPr>
          <a:xfrm>
            <a:off x="1295400" y="4381500"/>
            <a:ext cx="6572250" cy="708025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2000" dirty="0">
                <a:solidFill>
                  <a:srgbClr val="0033CC"/>
                </a:solidFill>
                <a:cs typeface="Arial" panose="020B0604020202020204" pitchFamily="34" charset="0"/>
              </a:rPr>
              <a:t>Trường hợp 3: -  Di chuyển ngọn nến đi qua Tiêu cự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sz="2000" dirty="0">
                <a:solidFill>
                  <a:srgbClr val="0033CC"/>
                </a:solidFill>
                <a:cs typeface="Arial" panose="020B0604020202020204" pitchFamily="34" charset="0"/>
              </a:rPr>
              <a:t>                         - Di chuyển màn hứng</a:t>
            </a:r>
            <a:endParaRPr sz="2000" dirty="0">
              <a:solidFill>
                <a:srgbClr val="0033CC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46945E-18 -4.43828E-7 L 0.33333 -0.002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00" y="-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8211E-6 L 0.45156 -0.011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roup 16"/>
          <p:cNvGrpSpPr/>
          <p:nvPr/>
        </p:nvGrpSpPr>
        <p:grpSpPr>
          <a:xfrm>
            <a:off x="1239838" y="2706688"/>
            <a:ext cx="7543800" cy="2411412"/>
            <a:chOff x="504" y="2112"/>
            <a:chExt cx="5058" cy="1968"/>
          </a:xfrm>
        </p:grpSpPr>
        <p:pic>
          <p:nvPicPr>
            <p:cNvPr id="29701" name="Picture 1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04" y="2112"/>
              <a:ext cx="5058" cy="1968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9702" name="Rectangle 13"/>
            <p:cNvSpPr/>
            <p:nvPr/>
          </p:nvSpPr>
          <p:spPr>
            <a:xfrm>
              <a:off x="504" y="3384"/>
              <a:ext cx="548" cy="360"/>
            </a:xfrm>
            <a:prstGeom prst="rect">
              <a:avLst/>
            </a:prstGeom>
            <a:solidFill>
              <a:srgbClr val="FFFF00"/>
            </a:solidFill>
            <a:ln w="9525">
              <a:noFill/>
            </a:ln>
          </p:spPr>
          <p:txBody>
            <a:bodyPr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r>
                <a:rPr sz="2800" dirty="0">
                  <a:solidFill>
                    <a:schemeClr val="hlink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Vật</a:t>
              </a:r>
              <a:endParaRPr sz="2800" dirty="0">
                <a:solidFill>
                  <a:schemeClr val="hlink"/>
                </a:solidFill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sp>
          <p:nvSpPr>
            <p:cNvPr id="29703" name="Rectangle 14"/>
            <p:cNvSpPr/>
            <p:nvPr/>
          </p:nvSpPr>
          <p:spPr>
            <a:xfrm>
              <a:off x="1756" y="3384"/>
              <a:ext cx="791" cy="459"/>
            </a:xfrm>
            <a:prstGeom prst="rect">
              <a:avLst/>
            </a:prstGeom>
            <a:solidFill>
              <a:srgbClr val="FFFF00"/>
            </a:solidFill>
            <a:ln w="9525">
              <a:noFill/>
            </a:ln>
          </p:spPr>
          <p:txBody>
            <a:bodyPr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r>
                <a:rPr sz="2800" dirty="0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ảnh ảo </a:t>
              </a:r>
            </a:p>
            <a:p>
              <a:pPr marL="0" lvl="0" indent="0" algn="ctr" eaLnBrk="1" hangingPunct="1">
                <a:spcBef>
                  <a:spcPct val="0"/>
                </a:spcBef>
                <a:buNone/>
              </a:pPr>
              <a:r>
                <a:rPr sz="2800" dirty="0">
                  <a:solidFill>
                    <a:srgbClr val="0000FF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của vật</a:t>
              </a:r>
              <a:endParaRPr sz="2800" dirty="0">
                <a:solidFill>
                  <a:srgbClr val="0000FF"/>
                </a:solidFill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pic>
        <p:nvPicPr>
          <p:cNvPr id="33" name="Picture 32" descr="anh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3600" y="666750"/>
            <a:ext cx="5235575" cy="2362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7"/>
          <p:cNvSpPr/>
          <p:nvPr/>
        </p:nvSpPr>
        <p:spPr>
          <a:xfrm>
            <a:off x="152400" y="1352550"/>
            <a:ext cx="8610600" cy="5222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Đặc điểm ảnh của một vật tạo bởi thấu kính phân kì:</a:t>
            </a:r>
            <a:endParaRPr sz="28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3" name="Rectangle 77"/>
          <p:cNvSpPr/>
          <p:nvPr/>
        </p:nvSpPr>
        <p:spPr>
          <a:xfrm>
            <a:off x="396875" y="1936750"/>
            <a:ext cx="2574925" cy="492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742950" lvl="1" indent="-285750" algn="ctr" eaLnBrk="1" hangingPunct="1">
              <a:spcBef>
                <a:spcPct val="0"/>
              </a:spcBef>
              <a:buFont typeface="Calibri" panose="020F0502020204030204" pitchFamily="34" charset="0"/>
              <a:buAutoNum type="arabicPeriod"/>
            </a:pPr>
            <a:r>
              <a:rPr sz="26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 nghiệm:</a:t>
            </a:r>
            <a:endParaRPr sz="2600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4" name="Rectangle 77"/>
          <p:cNvSpPr/>
          <p:nvPr/>
        </p:nvSpPr>
        <p:spPr>
          <a:xfrm>
            <a:off x="862013" y="2393950"/>
            <a:ext cx="1951037" cy="49212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algn="ctr" eaLnBrk="1" hangingPunct="1">
              <a:spcBef>
                <a:spcPct val="0"/>
              </a:spcBef>
              <a:buFont typeface="Calibri" panose="020F0502020204030204" pitchFamily="34" charset="0"/>
              <a:buAutoNum type="arabicPeriod" startAt="2"/>
            </a:pPr>
            <a:r>
              <a:rPr sz="26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xét:</a:t>
            </a:r>
            <a:endParaRPr sz="2600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839788" y="2898775"/>
            <a:ext cx="7675563" cy="17224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algn="just" eaLnBrk="1" hangingPunct="1">
              <a:spcBef>
                <a:spcPts val="600"/>
              </a:spcBef>
              <a:spcAft>
                <a:spcPts val="600"/>
              </a:spcAft>
              <a:buClr>
                <a:srgbClr val="0000FF"/>
              </a:buClr>
              <a:buFont typeface="Wingdings" panose="05000000000000000000" pitchFamily="2" charset="2"/>
              <a:buChar char="@"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sáng đặt ở mọi vị trí trước thấu kính phân kì luôn cho </a:t>
            </a:r>
            <a:r>
              <a:rPr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 ảo, cùng chiều, nhỏ hơn vật.</a:t>
            </a:r>
          </a:p>
          <a:p>
            <a:pPr marL="609600" lvl="0" indent="-609600" algn="just" eaLnBrk="1" hangingPunct="1">
              <a:spcBef>
                <a:spcPts val="600"/>
              </a:spcBef>
              <a:spcAft>
                <a:spcPts val="600"/>
              </a:spcAft>
              <a:buClr>
                <a:srgbClr val="0000FF"/>
              </a:buClr>
              <a:buFont typeface="Wingdings" panose="05000000000000000000" pitchFamily="2" charset="2"/>
              <a:buChar char="@"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quan sát ảnh ảo tạo bởi thấu kính phân kì, ta phải đặt mắt trên đường truyền của chùm tia ló.</a:t>
            </a:r>
            <a:endParaRPr sz="24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6" name="Slide Number Placeholder 10"/>
          <p:cNvSpPr txBox="1">
            <a:spLocks noGrp="1"/>
          </p:cNvSpPr>
          <p:nvPr>
            <p:ph type="sldNum" sz="quarter" idx="12"/>
          </p:nvPr>
        </p:nvSpPr>
        <p:spPr>
          <a:xfrm>
            <a:off x="6553200" y="5446713"/>
            <a:ext cx="2133600" cy="357187"/>
          </a:xfrm>
        </p:spPr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sz="1400" dirty="0">
                <a:solidFill>
                  <a:srgbClr val="898989"/>
                </a:solidFill>
                <a:latin typeface="Calibri" panose="020F0502020204030204" pitchFamily="34" charset="0"/>
              </a:rPr>
              <a:t>14</a:t>
            </a:fld>
            <a:endParaRPr lang="en-US" sz="14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228600" y="152400"/>
            <a:ext cx="8686800" cy="70485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3399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vi-VN" altLang="en-US" sz="2400">
                <a:solidFill>
                  <a:srgbClr val="FF0000"/>
                </a:solidFill>
                <a:sym typeface="+mn-ea"/>
              </a:rPr>
              <a:t>Chủ đề 26: THẤU KÍNH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ẢNH CỦA MỘT VẬT TẠO BỞI THẤU KÍNH PHÂN KÌ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allAtOnce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0"/>
          <p:cNvSpPr txBox="1"/>
          <p:nvPr/>
        </p:nvSpPr>
        <p:spPr>
          <a:xfrm>
            <a:off x="1714500" y="665163"/>
            <a:ext cx="37719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endParaRPr sz="3600" dirty="0"/>
          </a:p>
        </p:txBody>
      </p:sp>
      <p:sp>
        <p:nvSpPr>
          <p:cNvPr id="32" name="Rectangle 31"/>
          <p:cNvSpPr/>
          <p:nvPr/>
        </p:nvSpPr>
        <p:spPr>
          <a:xfrm>
            <a:off x="457200" y="3486150"/>
            <a:ext cx="8305800" cy="15700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algn="just" eaLnBrk="1" hangingPunct="1">
              <a:spcBef>
                <a:spcPct val="0"/>
              </a:spcBef>
              <a:buClr>
                <a:srgbClr val="FF5050"/>
              </a:buClr>
              <a:buFont typeface="Wingdings" panose="05000000000000000000" pitchFamily="2" charset="2"/>
              <a:buChar char="@"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điểm B ta vẽ đường truyền của hai tia sáng đặt biệt, </a:t>
            </a:r>
            <a:r>
              <a:rPr sz="2400" dirty="0">
                <a:solidFill>
                  <a:srgbClr val="0033CC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¶nh B’ l</a:t>
            </a:r>
            <a:r>
              <a:rPr sz="2400" dirty="0">
                <a:solidFill>
                  <a:srgbClr val="0033CC"/>
                </a:solidFill>
                <a:latin typeface=".VnTime" panose="020B7200000000000000" pitchFamily="34" charset="0"/>
                <a:ea typeface="Times New Roman" panose="02020603050405020304" pitchFamily="18" charset="0"/>
              </a:rPr>
              <a:t>µ</a:t>
            </a:r>
            <a:r>
              <a:rPr sz="2400" dirty="0">
                <a:solidFill>
                  <a:srgbClr val="0033CC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 giao ®iÓm cña chïm tia lã kÐo d</a:t>
            </a:r>
            <a:r>
              <a:rPr sz="2400" dirty="0">
                <a:solidFill>
                  <a:srgbClr val="0033CC"/>
                </a:solidFill>
                <a:latin typeface=".VnTime" panose="020B7200000000000000" pitchFamily="34" charset="0"/>
                <a:ea typeface="Times New Roman" panose="02020603050405020304" pitchFamily="18" charset="0"/>
              </a:rPr>
              <a:t>µ</a:t>
            </a:r>
            <a:r>
              <a:rPr sz="2400" dirty="0">
                <a:solidFill>
                  <a:srgbClr val="0033CC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i </a:t>
            </a:r>
          </a:p>
          <a:p>
            <a:pPr marL="457200" lvl="0" indent="-457200" algn="just" eaLnBrk="1" hangingPunct="1">
              <a:spcBef>
                <a:spcPct val="0"/>
              </a:spcBef>
              <a:buClr>
                <a:srgbClr val="FF5050"/>
              </a:buClr>
              <a:buFont typeface="Wingdings" panose="05000000000000000000" pitchFamily="2" charset="2"/>
              <a:buNone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 </a:t>
            </a:r>
            <a:r>
              <a:rPr sz="2400" dirty="0">
                <a:solidFill>
                  <a:srgbClr val="0033CC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Tõ B’ h¹ vu«ng gãc xuèng trôc chÝnh, c¾t trôc chÝnh t¹i A’, A’ l</a:t>
            </a:r>
            <a:r>
              <a:rPr sz="2400" dirty="0">
                <a:solidFill>
                  <a:srgbClr val="0033CC"/>
                </a:solidFill>
                <a:latin typeface=".VnTime" panose="020B7200000000000000" pitchFamily="34" charset="0"/>
                <a:ea typeface="Times New Roman" panose="02020603050405020304" pitchFamily="18" charset="0"/>
              </a:rPr>
              <a:t>µ</a:t>
            </a:r>
            <a:r>
              <a:rPr sz="2400" dirty="0">
                <a:solidFill>
                  <a:srgbClr val="0033CC"/>
                </a:solidFill>
                <a:latin typeface=".VnTime" panose="020B7200000000000000" pitchFamily="34" charset="0"/>
                <a:cs typeface="Times New Roman" panose="02020603050405020304" pitchFamily="18" charset="0"/>
              </a:rPr>
              <a:t> ¶nh cña ®iÓm A </a:t>
            </a:r>
            <a:endParaRPr sz="2400" dirty="0">
              <a:solidFill>
                <a:srgbClr val="0033CC"/>
              </a:solidFill>
              <a:latin typeface=".VnTime" panose="020B7200000000000000" pitchFamily="34" charset="0"/>
              <a:ea typeface="Times New Roman" panose="02020603050405020304" pitchFamily="18" charset="0"/>
            </a:endParaRPr>
          </a:p>
        </p:txBody>
      </p:sp>
      <p:sp>
        <p:nvSpPr>
          <p:cNvPr id="31748" name="Rectangle 77"/>
          <p:cNvSpPr/>
          <p:nvPr/>
        </p:nvSpPr>
        <p:spPr>
          <a:xfrm>
            <a:off x="152400" y="438150"/>
            <a:ext cx="320992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II. Cách dựng ảnh: </a:t>
            </a:r>
            <a:endParaRPr sz="24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9" name="Slide Number Placeholder 78"/>
          <p:cNvSpPr txBox="1">
            <a:spLocks noGrp="1"/>
          </p:cNvSpPr>
          <p:nvPr>
            <p:ph type="sldNum" sz="quarter" idx="12"/>
          </p:nvPr>
        </p:nvSpPr>
        <p:spPr>
          <a:xfrm>
            <a:off x="6553200" y="4684713"/>
            <a:ext cx="2133600" cy="357187"/>
          </a:xfrm>
        </p:spPr>
        <p:txBody>
          <a:bodyPr/>
          <a:lstStyle/>
          <a:p>
            <a:pPr mar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sz="1400" dirty="0">
                <a:solidFill>
                  <a:srgbClr val="898989"/>
                </a:solidFill>
                <a:latin typeface="Calibri" panose="020F0502020204030204" pitchFamily="34" charset="0"/>
              </a:rPr>
              <a:t>15</a:t>
            </a:fld>
            <a:endParaRPr lang="en-US" sz="14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304800" y="895350"/>
            <a:ext cx="82296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vi-VN" sz="2400" u="sng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kiến thức đã học ở b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trước; hãy nêu cách dựng ảnh của vật AB qua thấu kính phân kì; biết AB vuông góc với trục chính, A nằm trên trục chính. </a:t>
            </a:r>
            <a:endParaRPr lang="vi-VN" altLang="x-none" sz="24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5369" name="Group 21"/>
          <p:cNvGrpSpPr/>
          <p:nvPr/>
        </p:nvGrpSpPr>
        <p:grpSpPr>
          <a:xfrm>
            <a:off x="1143000" y="2038350"/>
            <a:ext cx="5281613" cy="1539875"/>
            <a:chOff x="841" y="1128"/>
            <a:chExt cx="4622" cy="1870"/>
          </a:xfrm>
        </p:grpSpPr>
        <p:sp>
          <p:nvSpPr>
            <p:cNvPr id="31754" name="Line 72"/>
            <p:cNvSpPr/>
            <p:nvPr/>
          </p:nvSpPr>
          <p:spPr>
            <a:xfrm>
              <a:off x="2641" y="2054"/>
              <a:ext cx="0" cy="96"/>
            </a:xfrm>
            <a:prstGeom prst="line">
              <a:avLst/>
            </a:prstGeom>
            <a:ln w="3810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31755" name="Group 23"/>
            <p:cNvGrpSpPr/>
            <p:nvPr/>
          </p:nvGrpSpPr>
          <p:grpSpPr>
            <a:xfrm>
              <a:off x="841" y="1128"/>
              <a:ext cx="4622" cy="1870"/>
              <a:chOff x="829" y="1137"/>
              <a:chExt cx="4622" cy="1870"/>
            </a:xfrm>
          </p:grpSpPr>
          <p:grpSp>
            <p:nvGrpSpPr>
              <p:cNvPr id="31756" name="Group 24"/>
              <p:cNvGrpSpPr/>
              <p:nvPr/>
            </p:nvGrpSpPr>
            <p:grpSpPr>
              <a:xfrm>
                <a:off x="3771" y="1234"/>
                <a:ext cx="192" cy="1637"/>
                <a:chOff x="3727" y="1234"/>
                <a:chExt cx="192" cy="1637"/>
              </a:xfrm>
            </p:grpSpPr>
            <p:sp>
              <p:nvSpPr>
                <p:cNvPr id="31769" name="Line 60"/>
                <p:cNvSpPr/>
                <p:nvPr/>
              </p:nvSpPr>
              <p:spPr>
                <a:xfrm>
                  <a:off x="3823" y="1335"/>
                  <a:ext cx="0" cy="1440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31770" name="Line 61"/>
                <p:cNvSpPr/>
                <p:nvPr/>
              </p:nvSpPr>
              <p:spPr>
                <a:xfrm flipH="1">
                  <a:off x="3727" y="2775"/>
                  <a:ext cx="96" cy="9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31771" name="Line 62"/>
                <p:cNvSpPr/>
                <p:nvPr/>
              </p:nvSpPr>
              <p:spPr>
                <a:xfrm>
                  <a:off x="3823" y="2775"/>
                  <a:ext cx="96" cy="9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31772" name="Line 65"/>
                <p:cNvSpPr/>
                <p:nvPr/>
              </p:nvSpPr>
              <p:spPr>
                <a:xfrm rot="10505437" flipH="1">
                  <a:off x="3822" y="1234"/>
                  <a:ext cx="96" cy="9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grpSp>
            <p:nvGrpSpPr>
              <p:cNvPr id="31757" name="Group 29"/>
              <p:cNvGrpSpPr/>
              <p:nvPr/>
            </p:nvGrpSpPr>
            <p:grpSpPr>
              <a:xfrm>
                <a:off x="829" y="1137"/>
                <a:ext cx="4622" cy="1870"/>
                <a:chOff x="829" y="1137"/>
                <a:chExt cx="4622" cy="1870"/>
              </a:xfrm>
            </p:grpSpPr>
            <p:sp>
              <p:nvSpPr>
                <p:cNvPr id="31758" name="Text Box 74"/>
                <p:cNvSpPr txBox="1"/>
                <p:nvPr/>
              </p:nvSpPr>
              <p:spPr>
                <a:xfrm>
                  <a:off x="3531" y="2103"/>
                  <a:ext cx="192" cy="486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50000"/>
                    </a:spcBef>
                    <a:buNone/>
                  </a:pPr>
                  <a:r>
                    <a:rPr sz="2000" b="1" dirty="0">
                      <a:latin typeface="Times New Roman" panose="02020603050405020304" pitchFamily="18" charset="0"/>
                      <a:cs typeface="Arial" panose="020B0604020202020204" pitchFamily="34" charset="0"/>
                    </a:rPr>
                    <a:t>O</a:t>
                  </a:r>
                  <a:endParaRPr sz="2000" b="1" dirty="0">
                    <a:latin typeface="Times New Roman" panose="02020603050405020304" pitchFamily="18" charset="0"/>
                    <a:ea typeface="Arial" panose="020B0604020202020204" pitchFamily="34" charset="0"/>
                  </a:endParaRPr>
                </a:p>
              </p:txBody>
            </p:sp>
            <p:grpSp>
              <p:nvGrpSpPr>
                <p:cNvPr id="31759" name="Group 31"/>
                <p:cNvGrpSpPr/>
                <p:nvPr/>
              </p:nvGrpSpPr>
              <p:grpSpPr>
                <a:xfrm>
                  <a:off x="829" y="1137"/>
                  <a:ext cx="4622" cy="1870"/>
                  <a:chOff x="829" y="1137"/>
                  <a:chExt cx="4622" cy="1870"/>
                </a:xfrm>
              </p:grpSpPr>
              <p:sp>
                <p:nvSpPr>
                  <p:cNvPr id="31760" name="Text Box 70"/>
                  <p:cNvSpPr txBox="1"/>
                  <p:nvPr/>
                </p:nvSpPr>
                <p:spPr>
                  <a:xfrm>
                    <a:off x="1350" y="2121"/>
                    <a:ext cx="337" cy="486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sz="2000" b="1" dirty="0">
                        <a:latin typeface="Times New Roman" panose="02020603050405020304" pitchFamily="18" charset="0"/>
                        <a:cs typeface="Arial" panose="020B0604020202020204" pitchFamily="34" charset="0"/>
                      </a:rPr>
                      <a:t>A</a:t>
                    </a:r>
                    <a:endParaRPr sz="2000" b="1" dirty="0">
                      <a:latin typeface="Times New Roman" panose="02020603050405020304" pitchFamily="18" charset="0"/>
                      <a:ea typeface="Arial" panose="020B0604020202020204" pitchFamily="34" charset="0"/>
                    </a:endParaRPr>
                  </a:p>
                </p:txBody>
              </p:sp>
              <p:sp>
                <p:nvSpPr>
                  <p:cNvPr id="31761" name="Text Box 71"/>
                  <p:cNvSpPr txBox="1"/>
                  <p:nvPr/>
                </p:nvSpPr>
                <p:spPr>
                  <a:xfrm>
                    <a:off x="1362" y="1137"/>
                    <a:ext cx="288" cy="486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sz="2000" b="1" dirty="0">
                        <a:latin typeface="Times New Roman" panose="02020603050405020304" pitchFamily="18" charset="0"/>
                        <a:cs typeface="Arial" panose="020B0604020202020204" pitchFamily="34" charset="0"/>
                      </a:rPr>
                      <a:t>B</a:t>
                    </a:r>
                    <a:endParaRPr sz="2000" b="1" dirty="0">
                      <a:latin typeface="Times New Roman" panose="02020603050405020304" pitchFamily="18" charset="0"/>
                      <a:ea typeface="Arial" panose="020B0604020202020204" pitchFamily="34" charset="0"/>
                    </a:endParaRPr>
                  </a:p>
                </p:txBody>
              </p:sp>
              <p:grpSp>
                <p:nvGrpSpPr>
                  <p:cNvPr id="31762" name="Group 34"/>
                  <p:cNvGrpSpPr/>
                  <p:nvPr/>
                </p:nvGrpSpPr>
                <p:grpSpPr>
                  <a:xfrm>
                    <a:off x="970" y="1548"/>
                    <a:ext cx="4481" cy="1459"/>
                    <a:chOff x="970" y="1548"/>
                    <a:chExt cx="4481" cy="1459"/>
                  </a:xfrm>
                </p:grpSpPr>
                <p:sp>
                  <p:nvSpPr>
                    <p:cNvPr id="31764" name="Text Box 73"/>
                    <p:cNvSpPr txBox="1"/>
                    <p:nvPr/>
                  </p:nvSpPr>
                  <p:spPr>
                    <a:xfrm>
                      <a:off x="2559" y="2165"/>
                      <a:ext cx="240" cy="486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>
                      <a:spAutoFit/>
                    </a:bodyPr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50000"/>
                        </a:spcBef>
                        <a:buNone/>
                      </a:pPr>
                      <a:r>
                        <a:rPr sz="2000" b="1" dirty="0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F</a:t>
                      </a:r>
                      <a:endParaRPr sz="2000" b="1" dirty="0"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1765" name="Text Box 86"/>
                    <p:cNvSpPr txBox="1"/>
                    <p:nvPr/>
                  </p:nvSpPr>
                  <p:spPr>
                    <a:xfrm>
                      <a:off x="4929" y="2147"/>
                      <a:ext cx="288" cy="86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>
                      <a:spAutoFit/>
                    </a:bodyPr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32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50000"/>
                        </a:spcBef>
                        <a:buNone/>
                      </a:pPr>
                      <a:r>
                        <a:rPr sz="2000" b="1" dirty="0"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F’</a:t>
                      </a:r>
                      <a:endParaRPr sz="2000" b="1" dirty="0"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31766" name="Line 69"/>
                    <p:cNvSpPr/>
                    <p:nvPr/>
                  </p:nvSpPr>
                  <p:spPr>
                    <a:xfrm flipV="1">
                      <a:off x="1492" y="1548"/>
                      <a:ext cx="0" cy="554"/>
                    </a:xfrm>
                    <a:prstGeom prst="line">
                      <a:avLst/>
                    </a:prstGeom>
                    <a:ln w="57150" cap="flat" cmpd="sng">
                      <a:solidFill>
                        <a:srgbClr val="CC3300"/>
                      </a:solidFill>
                      <a:prstDash val="solid"/>
                      <a:headEnd type="none" w="med" len="med"/>
                      <a:tailEnd type="triangle" w="med" len="med"/>
                    </a:ln>
                  </p:spPr>
                </p:sp>
                <p:sp>
                  <p:nvSpPr>
                    <p:cNvPr id="31767" name="Line 68"/>
                    <p:cNvSpPr/>
                    <p:nvPr/>
                  </p:nvSpPr>
                  <p:spPr>
                    <a:xfrm>
                      <a:off x="970" y="2103"/>
                      <a:ext cx="4481" cy="0"/>
                    </a:xfrm>
                    <a:prstGeom prst="line">
                      <a:avLst/>
                    </a:prstGeom>
                    <a:ln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  <p:sp>
                  <p:nvSpPr>
                    <p:cNvPr id="31768" name="Line 75"/>
                    <p:cNvSpPr/>
                    <p:nvPr/>
                  </p:nvSpPr>
                  <p:spPr>
                    <a:xfrm>
                      <a:off x="5043" y="2029"/>
                      <a:ext cx="0" cy="96"/>
                    </a:xfrm>
                    <a:prstGeom prst="line">
                      <a:avLst/>
                    </a:prstGeom>
                    <a:ln w="381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</p:sp>
              </p:grpSp>
              <p:sp>
                <p:nvSpPr>
                  <p:cNvPr id="31763" name="AutoShape 90"/>
                  <p:cNvSpPr/>
                  <p:nvPr/>
                </p:nvSpPr>
                <p:spPr>
                  <a:xfrm>
                    <a:off x="829" y="2125"/>
                    <a:ext cx="192" cy="144"/>
                  </a:xfrm>
                  <a:prstGeom prst="flowChartExtract">
                    <a:avLst/>
                  </a:prstGeom>
                  <a:solidFill>
                    <a:srgbClr val="6699FF"/>
                  </a:solidFill>
                  <a:ln w="952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None/>
                    </a:pPr>
                    <a:endParaRPr sz="2400" dirty="0">
                      <a:ea typeface="Arial" panose="020B0604020202020204" pitchFamily="34" charset="0"/>
                    </a:endParaRPr>
                  </a:p>
                </p:txBody>
              </p:sp>
            </p:grpSp>
          </p:grpSp>
        </p:grpSp>
      </p:grpSp>
      <p:cxnSp>
        <p:nvCxnSpPr>
          <p:cNvPr id="3" name="Straight Connector 2"/>
          <p:cNvCxnSpPr/>
          <p:nvPr/>
        </p:nvCxnSpPr>
        <p:spPr>
          <a:xfrm>
            <a:off x="4505325" y="2114550"/>
            <a:ext cx="109538" cy="873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animBg="1"/>
      <p:bldP spid="8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1675" y="3178175"/>
            <a:ext cx="201613" cy="15081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2771" name="Line 12"/>
          <p:cNvSpPr/>
          <p:nvPr/>
        </p:nvSpPr>
        <p:spPr>
          <a:xfrm flipV="1">
            <a:off x="1771650" y="3919538"/>
            <a:ext cx="5054600" cy="95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2" name="AutoShape 13"/>
          <p:cNvSpPr/>
          <p:nvPr/>
        </p:nvSpPr>
        <p:spPr>
          <a:xfrm>
            <a:off x="1781175" y="3700463"/>
            <a:ext cx="161925" cy="158750"/>
          </a:xfrm>
          <a:prstGeom prst="flowChartExtra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1600" dirty="0"/>
          </a:p>
        </p:txBody>
      </p:sp>
      <p:sp>
        <p:nvSpPr>
          <p:cNvPr id="32773" name="Text Box 14"/>
          <p:cNvSpPr txBox="1"/>
          <p:nvPr/>
        </p:nvSpPr>
        <p:spPr>
          <a:xfrm>
            <a:off x="4365625" y="3871913"/>
            <a:ext cx="37782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4" name="Line 39"/>
          <p:cNvSpPr/>
          <p:nvPr/>
        </p:nvSpPr>
        <p:spPr>
          <a:xfrm>
            <a:off x="3573463" y="3875088"/>
            <a:ext cx="0" cy="1571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5" name="Line 40"/>
          <p:cNvSpPr/>
          <p:nvPr/>
        </p:nvSpPr>
        <p:spPr>
          <a:xfrm>
            <a:off x="5694363" y="3875088"/>
            <a:ext cx="0" cy="157162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2776" name="Text Box 42"/>
          <p:cNvSpPr txBox="1"/>
          <p:nvPr/>
        </p:nvSpPr>
        <p:spPr>
          <a:xfrm>
            <a:off x="3394075" y="3963988"/>
            <a:ext cx="541338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F’</a:t>
            </a:r>
            <a:endParaRPr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7" name="Text Box 43"/>
          <p:cNvSpPr txBox="1"/>
          <p:nvPr/>
        </p:nvSpPr>
        <p:spPr>
          <a:xfrm>
            <a:off x="5345113" y="3897313"/>
            <a:ext cx="595312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8" name="Text Box 100"/>
          <p:cNvSpPr txBox="1"/>
          <p:nvPr/>
        </p:nvSpPr>
        <p:spPr>
          <a:xfrm>
            <a:off x="2171700" y="3182938"/>
            <a:ext cx="65087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9" name="Text Box 100"/>
          <p:cNvSpPr txBox="1"/>
          <p:nvPr/>
        </p:nvSpPr>
        <p:spPr>
          <a:xfrm>
            <a:off x="2208213" y="3868738"/>
            <a:ext cx="649287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7" name="Line 37"/>
          <p:cNvSpPr>
            <a:spLocks noChangeShapeType="1"/>
          </p:cNvSpPr>
          <p:nvPr/>
        </p:nvSpPr>
        <p:spPr bwMode="auto">
          <a:xfrm flipV="1">
            <a:off x="2514600" y="3370263"/>
            <a:ext cx="0" cy="547688"/>
          </a:xfrm>
          <a:prstGeom prst="line">
            <a:avLst/>
          </a:prstGeom>
          <a:ln w="60325">
            <a:solidFill>
              <a:srgbClr val="0000FF"/>
            </a:solidFill>
            <a:tailEnd type="stealth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781" name="Rectangle 77"/>
          <p:cNvSpPr/>
          <p:nvPr/>
        </p:nvSpPr>
        <p:spPr>
          <a:xfrm>
            <a:off x="228600" y="447675"/>
            <a:ext cx="86106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 điểm ảnh của một vật tạo bởi thấu kính phân kì</a:t>
            </a:r>
            <a:endParaRPr sz="2800" b="1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82" name="Rectangle 77"/>
          <p:cNvSpPr/>
          <p:nvPr/>
        </p:nvSpPr>
        <p:spPr>
          <a:xfrm>
            <a:off x="152400" y="828675"/>
            <a:ext cx="343535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sz="28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dựng ảnh:</a:t>
            </a:r>
            <a:endParaRPr sz="2800" b="1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83" name="Slide Number Placeholder 78"/>
          <p:cNvSpPr txBox="1">
            <a:spLocks noGrp="1"/>
          </p:cNvSpPr>
          <p:nvPr/>
        </p:nvSpPr>
        <p:spPr>
          <a:xfrm>
            <a:off x="6057900" y="4767263"/>
            <a:ext cx="1600200" cy="27463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sz="1200" dirty="0">
                <a:solidFill>
                  <a:srgbClr val="898989"/>
                </a:solidFill>
                <a:latin typeface="Calibri" panose="020F0502020204030204" pitchFamily="34" charset="0"/>
              </a:rPr>
              <a:t>16</a:t>
            </a:fld>
            <a:endParaRPr lang="en-US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881063" y="1198563"/>
            <a:ext cx="7691437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AB vuông góc với trục chính của TKPK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nằm trên trục chính. OA = 24cm ; f = OF = OF’ = 12cm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Dựng ảnh A’B’ của AB</a:t>
            </a:r>
            <a:endParaRPr sz="24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5" name="Text Box 113"/>
          <p:cNvSpPr txBox="1"/>
          <p:nvPr/>
        </p:nvSpPr>
        <p:spPr>
          <a:xfrm>
            <a:off x="4343400" y="3084513"/>
            <a:ext cx="35242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8" name="Group 45"/>
          <p:cNvGrpSpPr/>
          <p:nvPr/>
        </p:nvGrpSpPr>
        <p:grpSpPr>
          <a:xfrm>
            <a:off x="2508250" y="3370263"/>
            <a:ext cx="2120900" cy="7937"/>
            <a:chOff x="1791464" y="4709128"/>
            <a:chExt cx="2826557" cy="11788"/>
          </a:xfrm>
        </p:grpSpPr>
        <p:cxnSp>
          <p:nvCxnSpPr>
            <p:cNvPr id="101" name="Straight Arrow Connector 100"/>
            <p:cNvCxnSpPr/>
            <p:nvPr/>
          </p:nvCxnSpPr>
          <p:spPr>
            <a:xfrm rot="5400000" flipH="1" flipV="1">
              <a:off x="2614467" y="3888482"/>
              <a:ext cx="0" cy="164600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3420543" y="4709128"/>
              <a:ext cx="1197478" cy="11788"/>
            </a:xfrm>
            <a:prstGeom prst="straightConnector1">
              <a:avLst/>
            </a:prstGeom>
            <a:ln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" name="Group 83"/>
          <p:cNvGrpSpPr/>
          <p:nvPr/>
        </p:nvGrpSpPr>
        <p:grpSpPr>
          <a:xfrm>
            <a:off x="2509838" y="3400425"/>
            <a:ext cx="4311650" cy="1055688"/>
            <a:chOff x="1823112" y="4765298"/>
            <a:chExt cx="5748149" cy="1406905"/>
          </a:xfrm>
        </p:grpSpPr>
        <p:cxnSp>
          <p:nvCxnSpPr>
            <p:cNvPr id="104" name="Straight Arrow Connector 103"/>
            <p:cNvCxnSpPr/>
            <p:nvPr/>
          </p:nvCxnSpPr>
          <p:spPr>
            <a:xfrm>
              <a:off x="3200889" y="5091107"/>
              <a:ext cx="4370372" cy="1081096"/>
            </a:xfrm>
            <a:prstGeom prst="straightConnector1">
              <a:avLst/>
            </a:prstGeom>
            <a:ln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2799" name="Group 66"/>
            <p:cNvGrpSpPr/>
            <p:nvPr/>
          </p:nvGrpSpPr>
          <p:grpSpPr>
            <a:xfrm>
              <a:off x="1823112" y="4765298"/>
              <a:ext cx="3587632" cy="865422"/>
              <a:chOff x="1823112" y="4765298"/>
              <a:chExt cx="3587632" cy="865422"/>
            </a:xfrm>
          </p:grpSpPr>
          <p:cxnSp>
            <p:nvCxnSpPr>
              <p:cNvPr id="106" name="Straight Arrow Connector 105"/>
              <p:cNvCxnSpPr/>
              <p:nvPr/>
            </p:nvCxnSpPr>
            <p:spPr>
              <a:xfrm>
                <a:off x="1823112" y="4765298"/>
                <a:ext cx="1280423" cy="30465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7" name="Straight Arrow Connector 106"/>
              <p:cNvCxnSpPr/>
              <p:nvPr/>
            </p:nvCxnSpPr>
            <p:spPr>
              <a:xfrm>
                <a:off x="2919408" y="5023407"/>
                <a:ext cx="304762" cy="7616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8" name="Straight Arrow Connector 107"/>
              <p:cNvCxnSpPr/>
              <p:nvPr/>
            </p:nvCxnSpPr>
            <p:spPr>
              <a:xfrm>
                <a:off x="5105651" y="5554434"/>
                <a:ext cx="304762" cy="7616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9" name="Straight Arrow Connector 108"/>
              <p:cNvCxnSpPr/>
              <p:nvPr/>
            </p:nvCxnSpPr>
            <p:spPr>
              <a:xfrm>
                <a:off x="4953270" y="5520584"/>
                <a:ext cx="304762" cy="7616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" name="Group 65"/>
          <p:cNvGrpSpPr/>
          <p:nvPr/>
        </p:nvGrpSpPr>
        <p:grpSpPr>
          <a:xfrm>
            <a:off x="3513138" y="2800350"/>
            <a:ext cx="2325687" cy="846138"/>
            <a:chOff x="3160993" y="3965334"/>
            <a:chExt cx="3100555" cy="1129211"/>
          </a:xfrm>
        </p:grpSpPr>
        <p:grpSp>
          <p:nvGrpSpPr>
            <p:cNvPr id="32794" name="Group 47"/>
            <p:cNvGrpSpPr/>
            <p:nvPr/>
          </p:nvGrpSpPr>
          <p:grpSpPr>
            <a:xfrm rot="-1587168">
              <a:off x="4562067" y="3964698"/>
              <a:ext cx="1698199" cy="713105"/>
              <a:chOff x="3178534" y="4604652"/>
              <a:chExt cx="1217184" cy="231349"/>
            </a:xfrm>
          </p:grpSpPr>
          <p:cxnSp>
            <p:nvCxnSpPr>
              <p:cNvPr id="113" name="Straight Arrow Connector 112"/>
              <p:cNvCxnSpPr/>
              <p:nvPr/>
            </p:nvCxnSpPr>
            <p:spPr>
              <a:xfrm rot="1587168" flipV="1">
                <a:off x="3178788" y="4694163"/>
                <a:ext cx="229058" cy="51549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4" name="Straight Arrow Connector 113"/>
              <p:cNvCxnSpPr/>
              <p:nvPr/>
            </p:nvCxnSpPr>
            <p:spPr>
              <a:xfrm rot="1587168" flipV="1">
                <a:off x="3417978" y="4600622"/>
                <a:ext cx="960226" cy="229567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2" name="Straight Arrow Connector 111"/>
            <p:cNvCxnSpPr/>
            <p:nvPr/>
          </p:nvCxnSpPr>
          <p:spPr bwMode="auto">
            <a:xfrm rot="20012832" flipV="1">
              <a:off x="3160993" y="5060648"/>
              <a:ext cx="1608479" cy="33897"/>
            </a:xfrm>
            <a:prstGeom prst="straightConnector1">
              <a:avLst/>
            </a:prstGeom>
            <a:ln>
              <a:prstDash val="dash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15" name="Text Box 42"/>
          <p:cNvSpPr txBox="1"/>
          <p:nvPr/>
        </p:nvSpPr>
        <p:spPr>
          <a:xfrm>
            <a:off x="3756025" y="3417888"/>
            <a:ext cx="541338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B’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8" name="Line 50"/>
          <p:cNvSpPr>
            <a:spLocks noChangeShapeType="1"/>
          </p:cNvSpPr>
          <p:nvPr/>
        </p:nvSpPr>
        <p:spPr bwMode="auto">
          <a:xfrm>
            <a:off x="3922713" y="3716338"/>
            <a:ext cx="0" cy="206375"/>
          </a:xfrm>
          <a:prstGeom prst="line">
            <a:avLst/>
          </a:prstGeom>
          <a:ln w="41275">
            <a:solidFill>
              <a:srgbClr val="0000FF"/>
            </a:solidFill>
            <a:prstDash val="sysDot"/>
            <a:headEnd type="stealth"/>
            <a:tailEnd type="none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Text Box 42"/>
          <p:cNvSpPr txBox="1"/>
          <p:nvPr/>
        </p:nvSpPr>
        <p:spPr>
          <a:xfrm>
            <a:off x="3805238" y="3852863"/>
            <a:ext cx="541337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A’</a:t>
            </a:r>
            <a:endParaRPr sz="24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92" name="Rectangle 46"/>
          <p:cNvSpPr/>
          <p:nvPr/>
        </p:nvSpPr>
        <p:spPr>
          <a:xfrm>
            <a:off x="1028700" y="2571750"/>
            <a:ext cx="7086600" cy="2228850"/>
          </a:xfrm>
          <a:prstGeom prst="rect">
            <a:avLst/>
          </a:prstGeom>
          <a:noFill/>
          <a:ln w="38100" cap="flat" cmpd="dbl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500"/>
                            </p:stCondLst>
                            <p:childTnLst>
                              <p:par>
                                <p:cTn id="2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5" grpId="0"/>
      <p:bldP spid="115" grpId="0"/>
      <p:bldP spid="1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381000" y="3840163"/>
            <a:ext cx="8115300" cy="13223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Clr>
                <a:srgbClr val="FF5050"/>
              </a:buClr>
              <a:buFont typeface="Wingdings" panose="05000000000000000000" pitchFamily="2" charset="2"/>
              <a:buNone/>
            </a:pPr>
            <a:r>
              <a:rPr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Khi tịnh tiến AB luôn vuông góc với trục chính tại mọi vị trí, tia BI l</a:t>
            </a:r>
            <a:r>
              <a:rPr sz="20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không đổi, cho tia ló IK kéo d</a:t>
            </a:r>
            <a:r>
              <a:rPr sz="20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luôn đi qua tiêu điểm F.</a:t>
            </a:r>
          </a:p>
          <a:p>
            <a:pPr marL="0" lvl="0" indent="0" algn="just" eaLnBrk="1" hangingPunct="1">
              <a:spcBef>
                <a:spcPct val="0"/>
              </a:spcBef>
              <a:buClr>
                <a:srgbClr val="FF5050"/>
              </a:buClr>
              <a:buFont typeface="Wingdings" panose="05000000000000000000" pitchFamily="2" charset="2"/>
              <a:buNone/>
            </a:pPr>
            <a:r>
              <a:rPr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Tia BO luôn cắt tia IK kéo d</a:t>
            </a:r>
            <a:r>
              <a:rPr sz="20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tại B’ nằm trong đoạn FI. Chính vì vậy A’B’ luôn ở trong khoảng tiêu cự OF.</a:t>
            </a:r>
            <a:endParaRPr sz="20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795" name="Rectangle 77"/>
          <p:cNvSpPr/>
          <p:nvPr/>
        </p:nvSpPr>
        <p:spPr>
          <a:xfrm>
            <a:off x="152400" y="357188"/>
            <a:ext cx="337502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Cách dựng ảnh</a:t>
            </a:r>
            <a:r>
              <a:rPr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b="1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796" name="Rectangle 83"/>
          <p:cNvSpPr/>
          <p:nvPr/>
        </p:nvSpPr>
        <p:spPr>
          <a:xfrm>
            <a:off x="398463" y="652463"/>
            <a:ext cx="8307387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vi-VN" sz="2400" u="sng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 AB vuông góc với trục chính của TKPK 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Dựa v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hình vẽ, lập luận ảnh n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luôn nằm trong khoảng tiêu cự OF. 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3797" name="Group 55"/>
          <p:cNvGrpSpPr/>
          <p:nvPr/>
        </p:nvGrpSpPr>
        <p:grpSpPr>
          <a:xfrm>
            <a:off x="2428875" y="1882775"/>
            <a:ext cx="4886325" cy="1508125"/>
            <a:chOff x="151651" y="3169920"/>
            <a:chExt cx="6515114" cy="2011680"/>
          </a:xfrm>
        </p:grpSpPr>
        <p:pic>
          <p:nvPicPr>
            <p:cNvPr id="33846" name="Picture 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491039" y="3169920"/>
              <a:ext cx="269072" cy="2011680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33847" name="Group 96"/>
            <p:cNvGrpSpPr/>
            <p:nvPr/>
          </p:nvGrpSpPr>
          <p:grpSpPr>
            <a:xfrm>
              <a:off x="151651" y="3606272"/>
              <a:ext cx="6515114" cy="1228496"/>
              <a:chOff x="-184" y="2494"/>
              <a:chExt cx="4332" cy="1119"/>
            </a:xfrm>
          </p:grpSpPr>
          <p:grpSp>
            <p:nvGrpSpPr>
              <p:cNvPr id="33848" name="Group 95"/>
              <p:cNvGrpSpPr/>
              <p:nvPr/>
            </p:nvGrpSpPr>
            <p:grpSpPr>
              <a:xfrm>
                <a:off x="-184" y="2835"/>
                <a:ext cx="4115" cy="665"/>
                <a:chOff x="-184" y="2821"/>
                <a:chExt cx="4115" cy="665"/>
              </a:xfrm>
            </p:grpSpPr>
            <p:grpSp>
              <p:nvGrpSpPr>
                <p:cNvPr id="33851" name="Group 93"/>
                <p:cNvGrpSpPr/>
                <p:nvPr/>
              </p:nvGrpSpPr>
              <p:grpSpPr>
                <a:xfrm>
                  <a:off x="-184" y="2821"/>
                  <a:ext cx="4115" cy="665"/>
                  <a:chOff x="-520" y="2725"/>
                  <a:chExt cx="4115" cy="665"/>
                </a:xfrm>
              </p:grpSpPr>
              <p:sp>
                <p:nvSpPr>
                  <p:cNvPr id="33854" name="Line 12"/>
                  <p:cNvSpPr/>
                  <p:nvPr/>
                </p:nvSpPr>
                <p:spPr>
                  <a:xfrm flipV="1">
                    <a:off x="-418" y="2917"/>
                    <a:ext cx="4013" cy="11"/>
                  </a:xfrm>
                  <a:prstGeom prst="line">
                    <a:avLst/>
                  </a:prstGeom>
                  <a:ln w="3810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33855" name="AutoShape 13"/>
                  <p:cNvSpPr/>
                  <p:nvPr/>
                </p:nvSpPr>
                <p:spPr>
                  <a:xfrm>
                    <a:off x="-520" y="2725"/>
                    <a:ext cx="144" cy="192"/>
                  </a:xfrm>
                  <a:prstGeom prst="flowChartExtract">
                    <a:avLst/>
                  </a:prstGeom>
                  <a:solidFill>
                    <a:schemeClr val="accent1"/>
                  </a:solidFill>
                  <a:ln w="9525" cap="flat" cmpd="sng">
                    <a:solidFill>
                      <a:schemeClr val="tx1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0"/>
                      </a:spcBef>
                      <a:buNone/>
                    </a:pPr>
                    <a:endParaRPr sz="1600" dirty="0"/>
                  </a:p>
                </p:txBody>
              </p:sp>
              <p:sp>
                <p:nvSpPr>
                  <p:cNvPr id="33856" name="Text Box 14"/>
                  <p:cNvSpPr txBox="1"/>
                  <p:nvPr/>
                </p:nvSpPr>
                <p:spPr>
                  <a:xfrm>
                    <a:off x="2191" y="2829"/>
                    <a:ext cx="336" cy="56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lv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0</a:t>
                    </a:r>
                    <a:endParaRPr sz="240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33852" name="Line 39"/>
                <p:cNvSpPr/>
                <p:nvPr/>
              </p:nvSpPr>
              <p:spPr>
                <a:xfrm>
                  <a:off x="1869" y="2928"/>
                  <a:ext cx="0" cy="192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33853" name="Line 40"/>
                <p:cNvSpPr/>
                <p:nvPr/>
              </p:nvSpPr>
              <p:spPr>
                <a:xfrm>
                  <a:off x="3751" y="2928"/>
                  <a:ext cx="0" cy="192"/>
                </a:xfrm>
                <a:prstGeom prst="line">
                  <a:avLst/>
                </a:prstGeom>
                <a:ln w="952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</p:grpSp>
          <p:sp>
            <p:nvSpPr>
              <p:cNvPr id="33849" name="Text Box 42"/>
              <p:cNvSpPr txBox="1"/>
              <p:nvPr/>
            </p:nvSpPr>
            <p:spPr>
              <a:xfrm>
                <a:off x="1710" y="3052"/>
                <a:ext cx="480" cy="56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50000"/>
                  </a:spcBef>
                  <a:buNone/>
                </a:pPr>
                <a:r>
                  <a:rPr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sz="24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33850" name="Text Box 43"/>
              <p:cNvSpPr txBox="1"/>
              <p:nvPr/>
            </p:nvSpPr>
            <p:spPr>
              <a:xfrm>
                <a:off x="3620" y="2494"/>
                <a:ext cx="528" cy="56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50000"/>
                  </a:spcBef>
                  <a:buNone/>
                </a:pPr>
                <a:r>
                  <a:rPr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F’</a:t>
                </a:r>
                <a:endParaRPr sz="240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" name="Group 56"/>
          <p:cNvGrpSpPr/>
          <p:nvPr/>
        </p:nvGrpSpPr>
        <p:grpSpPr>
          <a:xfrm>
            <a:off x="3536950" y="1863725"/>
            <a:ext cx="649288" cy="1189038"/>
            <a:chOff x="1371354" y="3175922"/>
            <a:chExt cx="866275" cy="1527585"/>
          </a:xfrm>
        </p:grpSpPr>
        <p:sp>
          <p:nvSpPr>
            <p:cNvPr id="33843" name="Text Box 100"/>
            <p:cNvSpPr txBox="1"/>
            <p:nvPr/>
          </p:nvSpPr>
          <p:spPr>
            <a:xfrm>
              <a:off x="1371354" y="3175922"/>
              <a:ext cx="866275" cy="59365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3844" name="Text Box 100"/>
            <p:cNvSpPr txBox="1"/>
            <p:nvPr/>
          </p:nvSpPr>
          <p:spPr>
            <a:xfrm>
              <a:off x="1418953" y="4109850"/>
              <a:ext cx="485494" cy="59365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" name="Line 37"/>
            <p:cNvSpPr>
              <a:spLocks noChangeShapeType="1"/>
            </p:cNvSpPr>
            <p:nvPr/>
          </p:nvSpPr>
          <p:spPr bwMode="auto">
            <a:xfrm flipV="1">
              <a:off x="1828849" y="3457373"/>
              <a:ext cx="0" cy="732181"/>
            </a:xfrm>
            <a:prstGeom prst="line">
              <a:avLst/>
            </a:prstGeom>
            <a:ln w="60325">
              <a:solidFill>
                <a:srgbClr val="0000FF"/>
              </a:solidFill>
              <a:tailEnd type="stealth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33799" name="Text Box 113"/>
          <p:cNvSpPr txBox="1"/>
          <p:nvPr/>
        </p:nvSpPr>
        <p:spPr>
          <a:xfrm>
            <a:off x="5491163" y="1831975"/>
            <a:ext cx="35242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2374" name="Group 86"/>
          <p:cNvGrpSpPr/>
          <p:nvPr/>
        </p:nvGrpSpPr>
        <p:grpSpPr>
          <a:xfrm>
            <a:off x="4892675" y="2133600"/>
            <a:ext cx="593725" cy="962025"/>
            <a:chOff x="2281" y="2304"/>
            <a:chExt cx="499" cy="808"/>
          </a:xfrm>
        </p:grpSpPr>
        <p:sp>
          <p:nvSpPr>
            <p:cNvPr id="33840" name="Text Box 42"/>
            <p:cNvSpPr txBox="1"/>
            <p:nvPr/>
          </p:nvSpPr>
          <p:spPr>
            <a:xfrm>
              <a:off x="2281" y="2304"/>
              <a:ext cx="455" cy="3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B’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" name="Line 50"/>
            <p:cNvSpPr>
              <a:spLocks noChangeShapeType="1"/>
            </p:cNvSpPr>
            <p:nvPr/>
          </p:nvSpPr>
          <p:spPr bwMode="auto">
            <a:xfrm>
              <a:off x="2508" y="2571"/>
              <a:ext cx="0" cy="173"/>
            </a:xfrm>
            <a:prstGeom prst="line">
              <a:avLst/>
            </a:prstGeom>
            <a:ln w="41275">
              <a:solidFill>
                <a:srgbClr val="0000FF"/>
              </a:solidFill>
              <a:prstDash val="sysDot"/>
              <a:headEnd type="stealth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3842" name="Text Box 42"/>
            <p:cNvSpPr txBox="1"/>
            <p:nvPr/>
          </p:nvSpPr>
          <p:spPr>
            <a:xfrm>
              <a:off x="2325" y="2724"/>
              <a:ext cx="455" cy="3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A’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33801" name="Text Box 113"/>
          <p:cNvSpPr txBox="1"/>
          <p:nvPr/>
        </p:nvSpPr>
        <p:spPr>
          <a:xfrm>
            <a:off x="6462713" y="1619250"/>
            <a:ext cx="352425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endParaRPr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2379" name="Group 91"/>
          <p:cNvGrpSpPr/>
          <p:nvPr/>
        </p:nvGrpSpPr>
        <p:grpSpPr>
          <a:xfrm flipV="1">
            <a:off x="3879850" y="2076450"/>
            <a:ext cx="1897063" cy="34925"/>
            <a:chOff x="1248" y="2256"/>
            <a:chExt cx="1776" cy="0"/>
          </a:xfrm>
        </p:grpSpPr>
        <p:sp>
          <p:nvSpPr>
            <p:cNvPr id="33838" name="Line 92"/>
            <p:cNvSpPr/>
            <p:nvPr/>
          </p:nvSpPr>
          <p:spPr>
            <a:xfrm>
              <a:off x="1248" y="2256"/>
              <a:ext cx="864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839" name="Line 93"/>
            <p:cNvSpPr/>
            <p:nvPr/>
          </p:nvSpPr>
          <p:spPr>
            <a:xfrm>
              <a:off x="2064" y="2256"/>
              <a:ext cx="960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33803" name="Line 94"/>
          <p:cNvSpPr/>
          <p:nvPr/>
        </p:nvSpPr>
        <p:spPr>
          <a:xfrm>
            <a:off x="5319713" y="207645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grpSp>
        <p:nvGrpSpPr>
          <p:cNvPr id="12383" name="Group 95"/>
          <p:cNvGrpSpPr/>
          <p:nvPr/>
        </p:nvGrpSpPr>
        <p:grpSpPr>
          <a:xfrm>
            <a:off x="3879850" y="2117725"/>
            <a:ext cx="3255963" cy="909638"/>
            <a:chOff x="1400" y="2304"/>
            <a:chExt cx="2680" cy="720"/>
          </a:xfrm>
        </p:grpSpPr>
        <p:sp>
          <p:nvSpPr>
            <p:cNvPr id="33836" name="Line 96"/>
            <p:cNvSpPr/>
            <p:nvPr/>
          </p:nvSpPr>
          <p:spPr>
            <a:xfrm>
              <a:off x="1400" y="2304"/>
              <a:ext cx="760" cy="192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837" name="Line 97"/>
            <p:cNvSpPr/>
            <p:nvPr/>
          </p:nvSpPr>
          <p:spPr>
            <a:xfrm>
              <a:off x="2160" y="2496"/>
              <a:ext cx="1920" cy="528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2386" name="Group 98"/>
          <p:cNvGrpSpPr/>
          <p:nvPr/>
        </p:nvGrpSpPr>
        <p:grpSpPr>
          <a:xfrm>
            <a:off x="4745038" y="1649413"/>
            <a:ext cx="1828800" cy="1028700"/>
            <a:chOff x="2160" y="1872"/>
            <a:chExt cx="1536" cy="864"/>
          </a:xfrm>
        </p:grpSpPr>
        <p:sp>
          <p:nvSpPr>
            <p:cNvPr id="33833" name="Line 99"/>
            <p:cNvSpPr/>
            <p:nvPr/>
          </p:nvSpPr>
          <p:spPr>
            <a:xfrm flipV="1">
              <a:off x="2160" y="2256"/>
              <a:ext cx="864" cy="480"/>
            </a:xfrm>
            <a:prstGeom prst="line">
              <a:avLst/>
            </a:prstGeom>
            <a:ln w="19050" cap="flat" cmpd="sng">
              <a:solidFill>
                <a:srgbClr val="FF66CC"/>
              </a:solidFill>
              <a:prstDash val="dash"/>
              <a:headEnd type="none" w="med" len="med"/>
              <a:tailEnd type="none" w="med" len="med"/>
            </a:ln>
          </p:spPr>
        </p:sp>
        <p:sp>
          <p:nvSpPr>
            <p:cNvPr id="33834" name="Line 100"/>
            <p:cNvSpPr/>
            <p:nvPr/>
          </p:nvSpPr>
          <p:spPr>
            <a:xfrm flipV="1">
              <a:off x="3024" y="2064"/>
              <a:ext cx="336" cy="192"/>
            </a:xfrm>
            <a:prstGeom prst="line">
              <a:avLst/>
            </a:prstGeom>
            <a:ln w="19050" cap="flat" cmpd="sng">
              <a:solidFill>
                <a:srgbClr val="FF66CC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835" name="Line 101"/>
            <p:cNvSpPr/>
            <p:nvPr/>
          </p:nvSpPr>
          <p:spPr>
            <a:xfrm flipV="1">
              <a:off x="3342" y="1872"/>
              <a:ext cx="354" cy="204"/>
            </a:xfrm>
            <a:prstGeom prst="line">
              <a:avLst/>
            </a:prstGeom>
            <a:ln w="19050" cap="flat" cmpd="sng">
              <a:solidFill>
                <a:srgbClr val="FF66CC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4" name="Group 56"/>
          <p:cNvGrpSpPr/>
          <p:nvPr/>
        </p:nvGrpSpPr>
        <p:grpSpPr>
          <a:xfrm>
            <a:off x="2436813" y="1885950"/>
            <a:ext cx="650875" cy="1187450"/>
            <a:chOff x="1371354" y="3175922"/>
            <a:chExt cx="866275" cy="1527585"/>
          </a:xfrm>
        </p:grpSpPr>
        <p:sp>
          <p:nvSpPr>
            <p:cNvPr id="33830" name="Text Box 100"/>
            <p:cNvSpPr txBox="1"/>
            <p:nvPr/>
          </p:nvSpPr>
          <p:spPr>
            <a:xfrm>
              <a:off x="1371354" y="3175922"/>
              <a:ext cx="866275" cy="59365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33831" name="Text Box 100"/>
            <p:cNvSpPr txBox="1"/>
            <p:nvPr/>
          </p:nvSpPr>
          <p:spPr>
            <a:xfrm>
              <a:off x="1418952" y="4109850"/>
              <a:ext cx="485495" cy="59365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62" name="Line 37"/>
            <p:cNvSpPr>
              <a:spLocks noChangeShapeType="1"/>
            </p:cNvSpPr>
            <p:nvPr/>
          </p:nvSpPr>
          <p:spPr bwMode="auto">
            <a:xfrm flipV="1">
              <a:off x="1827733" y="3457749"/>
              <a:ext cx="0" cy="731117"/>
            </a:xfrm>
            <a:prstGeom prst="line">
              <a:avLst/>
            </a:prstGeom>
            <a:ln w="60325">
              <a:solidFill>
                <a:srgbClr val="0000FF"/>
              </a:solidFill>
              <a:tailEnd type="stealth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grpSp>
        <p:nvGrpSpPr>
          <p:cNvPr id="12394" name="Group 106"/>
          <p:cNvGrpSpPr/>
          <p:nvPr/>
        </p:nvGrpSpPr>
        <p:grpSpPr>
          <a:xfrm>
            <a:off x="2768600" y="2106613"/>
            <a:ext cx="2994025" cy="34925"/>
            <a:chOff x="1248" y="2256"/>
            <a:chExt cx="1776" cy="0"/>
          </a:xfrm>
        </p:grpSpPr>
        <p:sp>
          <p:nvSpPr>
            <p:cNvPr id="33828" name="Line 107"/>
            <p:cNvSpPr/>
            <p:nvPr/>
          </p:nvSpPr>
          <p:spPr>
            <a:xfrm>
              <a:off x="1248" y="2256"/>
              <a:ext cx="864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829" name="Line 108"/>
            <p:cNvSpPr/>
            <p:nvPr/>
          </p:nvSpPr>
          <p:spPr>
            <a:xfrm>
              <a:off x="2064" y="2256"/>
              <a:ext cx="960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33808" name="Rectangle 109"/>
          <p:cNvSpPr/>
          <p:nvPr/>
        </p:nvSpPr>
        <p:spPr>
          <a:xfrm>
            <a:off x="1295400" y="1657350"/>
            <a:ext cx="7315200" cy="1878013"/>
          </a:xfrm>
          <a:prstGeom prst="rect">
            <a:avLst/>
          </a:prstGeom>
          <a:noFill/>
          <a:ln w="38100" cap="flat" cmpd="dbl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sz="3600" dirty="0"/>
          </a:p>
        </p:txBody>
      </p:sp>
      <p:grpSp>
        <p:nvGrpSpPr>
          <p:cNvPr id="12398" name="Group 110"/>
          <p:cNvGrpSpPr/>
          <p:nvPr/>
        </p:nvGrpSpPr>
        <p:grpSpPr>
          <a:xfrm>
            <a:off x="2794000" y="2132013"/>
            <a:ext cx="4254500" cy="754062"/>
            <a:chOff x="640" y="2316"/>
            <a:chExt cx="3514" cy="576"/>
          </a:xfrm>
        </p:grpSpPr>
        <p:sp>
          <p:nvSpPr>
            <p:cNvPr id="33826" name="Line 111"/>
            <p:cNvSpPr/>
            <p:nvPr/>
          </p:nvSpPr>
          <p:spPr>
            <a:xfrm>
              <a:off x="640" y="2316"/>
              <a:ext cx="1136" cy="18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827" name="Line 112"/>
            <p:cNvSpPr/>
            <p:nvPr/>
          </p:nvSpPr>
          <p:spPr>
            <a:xfrm>
              <a:off x="1776" y="2496"/>
              <a:ext cx="2378" cy="396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2401" name="Group 113"/>
          <p:cNvGrpSpPr/>
          <p:nvPr/>
        </p:nvGrpSpPr>
        <p:grpSpPr>
          <a:xfrm>
            <a:off x="4860925" y="2178050"/>
            <a:ext cx="541338" cy="896938"/>
            <a:chOff x="2281" y="2304"/>
            <a:chExt cx="455" cy="832"/>
          </a:xfrm>
        </p:grpSpPr>
        <p:sp>
          <p:nvSpPr>
            <p:cNvPr id="33823" name="Text Box 42"/>
            <p:cNvSpPr txBox="1"/>
            <p:nvPr/>
          </p:nvSpPr>
          <p:spPr>
            <a:xfrm>
              <a:off x="2281" y="2304"/>
              <a:ext cx="455" cy="4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B’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" name="Line 50"/>
            <p:cNvSpPr>
              <a:spLocks noChangeShapeType="1"/>
            </p:cNvSpPr>
            <p:nvPr/>
          </p:nvSpPr>
          <p:spPr bwMode="auto">
            <a:xfrm>
              <a:off x="2448" y="2568"/>
              <a:ext cx="0" cy="172"/>
            </a:xfrm>
            <a:prstGeom prst="line">
              <a:avLst/>
            </a:prstGeom>
            <a:ln w="41275">
              <a:solidFill>
                <a:srgbClr val="0000FF"/>
              </a:solidFill>
              <a:prstDash val="sysDot"/>
              <a:headEnd type="stealth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3825" name="Text Box 42"/>
            <p:cNvSpPr txBox="1"/>
            <p:nvPr/>
          </p:nvSpPr>
          <p:spPr>
            <a:xfrm>
              <a:off x="2281" y="2707"/>
              <a:ext cx="455" cy="42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A’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12405" name="Group 117"/>
          <p:cNvGrpSpPr/>
          <p:nvPr/>
        </p:nvGrpSpPr>
        <p:grpSpPr>
          <a:xfrm>
            <a:off x="5064125" y="2117725"/>
            <a:ext cx="739775" cy="34925"/>
            <a:chOff x="1248" y="2256"/>
            <a:chExt cx="1776" cy="0"/>
          </a:xfrm>
        </p:grpSpPr>
        <p:sp>
          <p:nvSpPr>
            <p:cNvPr id="33821" name="Line 118"/>
            <p:cNvSpPr/>
            <p:nvPr/>
          </p:nvSpPr>
          <p:spPr>
            <a:xfrm>
              <a:off x="1248" y="2256"/>
              <a:ext cx="864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822" name="Line 119"/>
            <p:cNvSpPr/>
            <p:nvPr/>
          </p:nvSpPr>
          <p:spPr>
            <a:xfrm>
              <a:off x="2064" y="2256"/>
              <a:ext cx="960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2408" name="Group 120"/>
          <p:cNvGrpSpPr/>
          <p:nvPr/>
        </p:nvGrpSpPr>
        <p:grpSpPr>
          <a:xfrm>
            <a:off x="5024438" y="2122488"/>
            <a:ext cx="2024062" cy="1414462"/>
            <a:chOff x="2377" y="2283"/>
            <a:chExt cx="1751" cy="1173"/>
          </a:xfrm>
        </p:grpSpPr>
        <p:sp>
          <p:nvSpPr>
            <p:cNvPr id="33819" name="Line 121"/>
            <p:cNvSpPr/>
            <p:nvPr/>
          </p:nvSpPr>
          <p:spPr>
            <a:xfrm>
              <a:off x="2377" y="2283"/>
              <a:ext cx="181" cy="117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33820" name="Line 122"/>
            <p:cNvSpPr/>
            <p:nvPr/>
          </p:nvSpPr>
          <p:spPr>
            <a:xfrm>
              <a:off x="2502" y="2372"/>
              <a:ext cx="1626" cy="1084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2411" name="Group 123"/>
          <p:cNvGrpSpPr/>
          <p:nvPr/>
        </p:nvGrpSpPr>
        <p:grpSpPr>
          <a:xfrm>
            <a:off x="5167313" y="2041525"/>
            <a:ext cx="565150" cy="1030288"/>
            <a:chOff x="2501" y="2209"/>
            <a:chExt cx="475" cy="866"/>
          </a:xfrm>
        </p:grpSpPr>
        <p:sp>
          <p:nvSpPr>
            <p:cNvPr id="33816" name="Text Box 42"/>
            <p:cNvSpPr txBox="1"/>
            <p:nvPr/>
          </p:nvSpPr>
          <p:spPr>
            <a:xfrm>
              <a:off x="2521" y="2209"/>
              <a:ext cx="455" cy="3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B’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75" name="Line 50"/>
            <p:cNvSpPr>
              <a:spLocks noChangeShapeType="1"/>
            </p:cNvSpPr>
            <p:nvPr/>
          </p:nvSpPr>
          <p:spPr bwMode="auto">
            <a:xfrm>
              <a:off x="2649" y="2439"/>
              <a:ext cx="0" cy="295"/>
            </a:xfrm>
            <a:prstGeom prst="line">
              <a:avLst/>
            </a:prstGeom>
            <a:ln w="41275">
              <a:solidFill>
                <a:srgbClr val="0000FF"/>
              </a:solidFill>
              <a:prstDash val="sysDot"/>
              <a:headEnd type="stealth"/>
              <a:tailEnd type="non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33818" name="Text Box 42"/>
            <p:cNvSpPr txBox="1"/>
            <p:nvPr/>
          </p:nvSpPr>
          <p:spPr>
            <a:xfrm>
              <a:off x="2501" y="2687"/>
              <a:ext cx="455" cy="3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A’</a:t>
              </a:r>
              <a:endParaRPr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-3.7037E-6 L -0.12018 0.00417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300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12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5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.2474 -0.00093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00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20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0" dur="5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2000"/>
                                        <p:tgtEl>
                                          <p:spTgt spid="12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1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500"/>
                                        <p:tgtEl>
                                          <p:spTgt spid="3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7"/>
          <p:cNvSpPr/>
          <p:nvPr/>
        </p:nvSpPr>
        <p:spPr>
          <a:xfrm>
            <a:off x="457200" y="600075"/>
            <a:ext cx="81946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 điểm ảnh của một vật tạo bởi thấu kính phân kì</a:t>
            </a:r>
            <a:endParaRPr sz="2800" b="1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19" name="Text Box 10"/>
          <p:cNvSpPr txBox="1"/>
          <p:nvPr/>
        </p:nvSpPr>
        <p:spPr>
          <a:xfrm>
            <a:off x="1714500" y="207963"/>
            <a:ext cx="3771900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endParaRPr sz="3600" dirty="0"/>
          </a:p>
        </p:txBody>
      </p:sp>
      <p:sp>
        <p:nvSpPr>
          <p:cNvPr id="5" name="Rectangle 4"/>
          <p:cNvSpPr/>
          <p:nvPr/>
        </p:nvSpPr>
        <p:spPr>
          <a:xfrm>
            <a:off x="457200" y="1146175"/>
            <a:ext cx="8229600" cy="892175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609600" lvl="0" indent="-609600" eaLnBrk="1" hangingPunct="1">
              <a:spcBef>
                <a:spcPct val="0"/>
              </a:spcBef>
              <a:buClr>
                <a:srgbClr val="0000FF"/>
              </a:buClr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Vật sáng đặt ở mọi vị trí trước thấu kính phân kì luôn cho ảnh ảo, cùng chiều, nhỏ hơn vật</a:t>
            </a: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204470" y="522605"/>
            <a:ext cx="50292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vi-VN"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NÊU TÍNH CHẤT ẢNH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= OF = OF’ = 12cm; OA = 8cm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843" name="Rectangle 77"/>
          <p:cNvSpPr/>
          <p:nvPr/>
        </p:nvSpPr>
        <p:spPr>
          <a:xfrm>
            <a:off x="128270" y="78105"/>
            <a:ext cx="7250113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sz="2400" b="1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Độ lớn của ảnh ảo tạo bởi các thấu kính</a:t>
            </a:r>
            <a:endParaRPr sz="2400" b="1" dirty="0">
              <a:solidFill>
                <a:srgbClr val="6600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57200" y="1377950"/>
            <a:ext cx="3586163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sz="2400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 ảo tạo bởi thấu kính h</a:t>
            </a:r>
            <a:r>
              <a:rPr sz="2400" i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ội tụ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4800" y="2914650"/>
            <a:ext cx="3670300" cy="892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sz="2600" i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 ảo tạo bởi thấu kính phân kì</a:t>
            </a:r>
            <a:r>
              <a:rPr sz="2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6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Group 260"/>
          <p:cNvGrpSpPr/>
          <p:nvPr/>
        </p:nvGrpSpPr>
        <p:grpSpPr>
          <a:xfrm>
            <a:off x="4670425" y="1303338"/>
            <a:ext cx="4024313" cy="1611312"/>
            <a:chOff x="3429000" y="2041525"/>
            <a:chExt cx="5397138" cy="2149442"/>
          </a:xfrm>
        </p:grpSpPr>
        <p:grpSp>
          <p:nvGrpSpPr>
            <p:cNvPr id="35897" name="Group 56"/>
            <p:cNvGrpSpPr/>
            <p:nvPr/>
          </p:nvGrpSpPr>
          <p:grpSpPr>
            <a:xfrm>
              <a:off x="3429000" y="2041525"/>
              <a:ext cx="5397138" cy="2149442"/>
              <a:chOff x="381000" y="2590800"/>
              <a:chExt cx="8758513" cy="2149442"/>
            </a:xfrm>
          </p:grpSpPr>
          <p:sp>
            <p:nvSpPr>
              <p:cNvPr id="184" name="Line 5"/>
              <p:cNvSpPr>
                <a:spLocks noChangeShapeType="1"/>
              </p:cNvSpPr>
              <p:nvPr/>
            </p:nvSpPr>
            <p:spPr bwMode="auto">
              <a:xfrm>
                <a:off x="381000" y="3963055"/>
                <a:ext cx="8305902" cy="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85" name="Line 6"/>
              <p:cNvSpPr>
                <a:spLocks noChangeShapeType="1"/>
              </p:cNvSpPr>
              <p:nvPr/>
            </p:nvSpPr>
            <p:spPr bwMode="auto">
              <a:xfrm>
                <a:off x="5639562" y="2590800"/>
                <a:ext cx="58737" cy="2149442"/>
              </a:xfrm>
              <a:prstGeom prst="line">
                <a:avLst/>
              </a:prstGeom>
              <a:ln>
                <a:headEnd type="triangle" w="med" len="med"/>
                <a:tailEnd type="triangle" w="med" len="med"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5903" name="Text Box 8"/>
              <p:cNvSpPr txBox="1"/>
              <p:nvPr/>
            </p:nvSpPr>
            <p:spPr>
              <a:xfrm>
                <a:off x="2986179" y="3775056"/>
                <a:ext cx="857251" cy="34880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50000"/>
                  </a:spcBef>
                  <a:buNone/>
                </a:pPr>
                <a:r>
                  <a:rPr sz="1100" dirty="0">
                    <a:sym typeface="Wingdings" panose="05000000000000000000" pitchFamily="2" charset="2"/>
                  </a:rPr>
                  <a:t></a:t>
                </a:r>
              </a:p>
            </p:txBody>
          </p:sp>
          <p:sp>
            <p:nvSpPr>
              <p:cNvPr id="35904" name="Text Box 9"/>
              <p:cNvSpPr txBox="1"/>
              <p:nvPr/>
            </p:nvSpPr>
            <p:spPr>
              <a:xfrm>
                <a:off x="2654487" y="3876654"/>
                <a:ext cx="1447801" cy="49243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50000"/>
                  </a:spcBef>
                  <a:buNone/>
                </a:pPr>
                <a:r>
                  <a:rPr sz="1800" dirty="0"/>
                  <a:t>  F</a:t>
                </a:r>
              </a:p>
            </p:txBody>
          </p:sp>
          <p:sp>
            <p:nvSpPr>
              <p:cNvPr id="35905" name="Text Box 10"/>
              <p:cNvSpPr txBox="1"/>
              <p:nvPr/>
            </p:nvSpPr>
            <p:spPr>
              <a:xfrm>
                <a:off x="7629896" y="3978253"/>
                <a:ext cx="1509617" cy="49243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50000"/>
                  </a:spcBef>
                  <a:buNone/>
                </a:pPr>
                <a:r>
                  <a:rPr sz="1800" dirty="0"/>
                  <a:t>  F</a:t>
                </a:r>
                <a:r>
                  <a:rPr sz="1800" baseline="30000" dirty="0"/>
                  <a:t>/</a:t>
                </a:r>
                <a:endParaRPr sz="1800" dirty="0"/>
              </a:p>
            </p:txBody>
          </p:sp>
          <p:sp>
            <p:nvSpPr>
              <p:cNvPr id="35906" name="Text Box 11"/>
              <p:cNvSpPr txBox="1"/>
              <p:nvPr/>
            </p:nvSpPr>
            <p:spPr>
              <a:xfrm>
                <a:off x="4956342" y="3978275"/>
                <a:ext cx="1371601" cy="492435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50000"/>
                  </a:spcBef>
                  <a:buNone/>
                </a:pPr>
                <a:r>
                  <a:rPr sz="1800" dirty="0"/>
                  <a:t>O</a:t>
                </a:r>
              </a:p>
            </p:txBody>
          </p:sp>
        </p:grpSp>
        <p:sp>
          <p:nvSpPr>
            <p:cNvPr id="35898" name="Line 12"/>
            <p:cNvSpPr/>
            <p:nvPr/>
          </p:nvSpPr>
          <p:spPr>
            <a:xfrm flipV="1">
              <a:off x="5715000" y="2514600"/>
              <a:ext cx="0" cy="914400"/>
            </a:xfrm>
            <a:prstGeom prst="line">
              <a:avLst/>
            </a:prstGeom>
            <a:ln w="57150" cap="flat" cmpd="sng">
              <a:solidFill>
                <a:srgbClr val="0000FF"/>
              </a:solidFill>
              <a:prstDash val="solid"/>
              <a:headEnd type="none" w="med" len="med"/>
              <a:tailEnd type="stealth" w="med" len="med"/>
            </a:ln>
          </p:spPr>
        </p:sp>
        <p:sp>
          <p:nvSpPr>
            <p:cNvPr id="35899" name="Text Box 13"/>
            <p:cNvSpPr txBox="1"/>
            <p:nvPr/>
          </p:nvSpPr>
          <p:spPr>
            <a:xfrm>
              <a:off x="5410201" y="3429000"/>
              <a:ext cx="609600" cy="49243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1800" dirty="0">
                  <a:solidFill>
                    <a:srgbClr val="C00000"/>
                  </a:solidFill>
                </a:rPr>
                <a:t>A</a:t>
              </a:r>
            </a:p>
          </p:txBody>
        </p:sp>
        <p:sp>
          <p:nvSpPr>
            <p:cNvPr id="35900" name="Text Box 14"/>
            <p:cNvSpPr txBox="1"/>
            <p:nvPr/>
          </p:nvSpPr>
          <p:spPr>
            <a:xfrm>
              <a:off x="5343936" y="2373863"/>
              <a:ext cx="508000" cy="49243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1800" dirty="0">
                  <a:solidFill>
                    <a:srgbClr val="C00000"/>
                  </a:solidFill>
                </a:rPr>
                <a:t>B</a:t>
              </a:r>
            </a:p>
          </p:txBody>
        </p:sp>
      </p:grpSp>
      <p:grpSp>
        <p:nvGrpSpPr>
          <p:cNvPr id="4" name="Group 57"/>
          <p:cNvGrpSpPr/>
          <p:nvPr/>
        </p:nvGrpSpPr>
        <p:grpSpPr>
          <a:xfrm>
            <a:off x="6351588" y="1676400"/>
            <a:ext cx="754062" cy="4763"/>
            <a:chOff x="5699760" y="2540218"/>
            <a:chExt cx="1005840" cy="5914"/>
          </a:xfrm>
        </p:grpSpPr>
        <p:sp>
          <p:nvSpPr>
            <p:cNvPr id="35895" name="Line 15"/>
            <p:cNvSpPr/>
            <p:nvPr/>
          </p:nvSpPr>
          <p:spPr>
            <a:xfrm>
              <a:off x="5699760" y="2540218"/>
              <a:ext cx="1005840" cy="0"/>
            </a:xfrm>
            <a:prstGeom prst="line">
              <a:avLst/>
            </a:prstGeom>
            <a:ln w="28575" cap="flat" cmpd="sng">
              <a:solidFill>
                <a:srgbClr val="CC00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96" name="Line 16"/>
            <p:cNvSpPr/>
            <p:nvPr/>
          </p:nvSpPr>
          <p:spPr>
            <a:xfrm>
              <a:off x="6156961" y="2546132"/>
              <a:ext cx="152400" cy="0"/>
            </a:xfrm>
            <a:prstGeom prst="line">
              <a:avLst/>
            </a:prstGeom>
            <a:ln w="28575" cap="flat" cmpd="sng">
              <a:solidFill>
                <a:srgbClr val="CC00FF"/>
              </a:solidFill>
              <a:prstDash val="solid"/>
              <a:headEnd type="none" w="med" len="med"/>
              <a:tailEnd type="arrow" w="med" len="med"/>
            </a:ln>
          </p:spPr>
        </p:sp>
      </p:grpSp>
      <p:grpSp>
        <p:nvGrpSpPr>
          <p:cNvPr id="5" name="Group 58"/>
          <p:cNvGrpSpPr/>
          <p:nvPr/>
        </p:nvGrpSpPr>
        <p:grpSpPr>
          <a:xfrm>
            <a:off x="7048500" y="1657350"/>
            <a:ext cx="1714500" cy="914400"/>
            <a:chOff x="5638800" y="3048000"/>
            <a:chExt cx="3166238" cy="1158766"/>
          </a:xfrm>
        </p:grpSpPr>
        <p:sp>
          <p:nvSpPr>
            <p:cNvPr id="35893" name="Line 17"/>
            <p:cNvSpPr/>
            <p:nvPr/>
          </p:nvSpPr>
          <p:spPr>
            <a:xfrm>
              <a:off x="5680838" y="3063766"/>
              <a:ext cx="3124200" cy="1143000"/>
            </a:xfrm>
            <a:prstGeom prst="line">
              <a:avLst/>
            </a:prstGeom>
            <a:ln w="28575" cap="flat" cmpd="sng">
              <a:solidFill>
                <a:srgbClr val="CC00FF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35894" name="Line 18"/>
            <p:cNvSpPr/>
            <p:nvPr/>
          </p:nvSpPr>
          <p:spPr>
            <a:xfrm>
              <a:off x="5638800" y="3048000"/>
              <a:ext cx="1676400" cy="609600"/>
            </a:xfrm>
            <a:prstGeom prst="line">
              <a:avLst/>
            </a:prstGeom>
            <a:ln w="28575" cap="flat" cmpd="sng">
              <a:solidFill>
                <a:srgbClr val="CC00FF"/>
              </a:solidFill>
              <a:prstDash val="solid"/>
              <a:headEnd type="none" w="med" len="med"/>
              <a:tailEnd type="arrow" w="med" len="med"/>
            </a:ln>
          </p:spPr>
        </p:sp>
      </p:grpSp>
      <p:sp>
        <p:nvSpPr>
          <p:cNvPr id="200" name="Line 21"/>
          <p:cNvSpPr/>
          <p:nvPr/>
        </p:nvSpPr>
        <p:spPr>
          <a:xfrm flipH="1" flipV="1">
            <a:off x="5562600" y="857250"/>
            <a:ext cx="1514475" cy="800100"/>
          </a:xfrm>
          <a:prstGeom prst="line">
            <a:avLst/>
          </a:prstGeom>
          <a:ln w="9525" cap="flat" cmpd="sng">
            <a:solidFill>
              <a:srgbClr val="CC00FF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201" name="Line 22"/>
          <p:cNvSpPr>
            <a:spLocks noChangeShapeType="1"/>
          </p:cNvSpPr>
          <p:nvPr/>
        </p:nvSpPr>
        <p:spPr bwMode="auto">
          <a:xfrm flipH="1" flipV="1">
            <a:off x="5526088" y="857250"/>
            <a:ext cx="915988" cy="857250"/>
          </a:xfrm>
          <a:prstGeom prst="line">
            <a:avLst/>
          </a:prstGeom>
          <a:noFill/>
          <a:ln w="9525">
            <a:solidFill>
              <a:schemeClr val="accent3">
                <a:lumMod val="50000"/>
              </a:schemeClr>
            </a:solidFill>
            <a:prstDash val="dash"/>
            <a:round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3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02" name="Line 24"/>
          <p:cNvSpPr/>
          <p:nvPr/>
        </p:nvSpPr>
        <p:spPr>
          <a:xfrm flipV="1">
            <a:off x="5562600" y="835025"/>
            <a:ext cx="0" cy="1508125"/>
          </a:xfrm>
          <a:prstGeom prst="line">
            <a:avLst/>
          </a:prstGeom>
          <a:ln w="57150" cap="flat" cmpd="sng">
            <a:solidFill>
              <a:srgbClr val="00CC00"/>
            </a:solidFill>
            <a:prstDash val="dash"/>
            <a:headEnd type="none" w="med" len="med"/>
            <a:tailEnd type="stealth" w="med" len="med"/>
          </a:ln>
        </p:spPr>
      </p:sp>
      <p:grpSp>
        <p:nvGrpSpPr>
          <p:cNvPr id="6" name="Group 61"/>
          <p:cNvGrpSpPr/>
          <p:nvPr/>
        </p:nvGrpSpPr>
        <p:grpSpPr>
          <a:xfrm>
            <a:off x="6362700" y="1657350"/>
            <a:ext cx="1600200" cy="1485900"/>
            <a:chOff x="3886200" y="3027799"/>
            <a:chExt cx="3886200" cy="1981200"/>
          </a:xfrm>
        </p:grpSpPr>
        <p:grpSp>
          <p:nvGrpSpPr>
            <p:cNvPr id="35889" name="Group 59"/>
            <p:cNvGrpSpPr/>
            <p:nvPr/>
          </p:nvGrpSpPr>
          <p:grpSpPr>
            <a:xfrm>
              <a:off x="3886200" y="3027799"/>
              <a:ext cx="3886200" cy="1981200"/>
              <a:chOff x="3886200" y="3027799"/>
              <a:chExt cx="3886200" cy="1981200"/>
            </a:xfrm>
          </p:grpSpPr>
          <p:sp>
            <p:nvSpPr>
              <p:cNvPr id="206" name="Line 19"/>
              <p:cNvSpPr>
                <a:spLocks noChangeShapeType="1"/>
              </p:cNvSpPr>
              <p:nvPr/>
            </p:nvSpPr>
            <p:spPr bwMode="auto">
              <a:xfrm>
                <a:off x="3886200" y="3027799"/>
                <a:ext cx="3886200" cy="1981200"/>
              </a:xfrm>
              <a:prstGeom prst="line">
                <a:avLst/>
              </a:prstGeom>
              <a:noFill/>
              <a:ln w="28575">
                <a:solidFill>
                  <a:schemeClr val="accent3">
                    <a:lumMod val="75000"/>
                  </a:schemeClr>
                </a:solidFill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07" name="Line 20"/>
              <p:cNvSpPr>
                <a:spLocks noChangeShapeType="1"/>
              </p:cNvSpPr>
              <p:nvPr/>
            </p:nvSpPr>
            <p:spPr bwMode="auto">
              <a:xfrm>
                <a:off x="3886200" y="3048966"/>
                <a:ext cx="1067935" cy="533400"/>
              </a:xfrm>
              <a:prstGeom prst="line">
                <a:avLst/>
              </a:prstGeom>
              <a:noFill/>
              <a:ln w="28575">
                <a:solidFill>
                  <a:schemeClr val="accent3">
                    <a:lumMod val="75000"/>
                  </a:schemeClr>
                </a:solidFill>
                <a:round/>
                <a:tailEnd type="arrow" w="med" len="med"/>
              </a:ln>
            </p:spPr>
            <p:txBody>
              <a:bodyPr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en-US" sz="36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05" name="Line 20"/>
            <p:cNvSpPr>
              <a:spLocks noChangeShapeType="1"/>
            </p:cNvSpPr>
            <p:nvPr/>
          </p:nvSpPr>
          <p:spPr bwMode="auto">
            <a:xfrm>
              <a:off x="5640389" y="3931616"/>
              <a:ext cx="1064079" cy="533400"/>
            </a:xfrm>
            <a:prstGeom prst="line">
              <a:avLst/>
            </a:prstGeom>
            <a:noFill/>
            <a:ln w="28575">
              <a:solidFill>
                <a:schemeClr val="accent3">
                  <a:lumMod val="75000"/>
                </a:schemeClr>
              </a:solidFill>
              <a:round/>
              <a:tailEnd type="arrow" w="med" len="med"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36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208" name="Text Box 14"/>
          <p:cNvSpPr txBox="1"/>
          <p:nvPr/>
        </p:nvSpPr>
        <p:spPr>
          <a:xfrm>
            <a:off x="5029200" y="750888"/>
            <a:ext cx="731838" cy="3698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>
                <a:solidFill>
                  <a:srgbClr val="C00000"/>
                </a:solidFill>
              </a:rPr>
              <a:t>  B’</a:t>
            </a:r>
          </a:p>
        </p:txBody>
      </p:sp>
      <p:sp>
        <p:nvSpPr>
          <p:cNvPr id="209" name="Text Box 13"/>
          <p:cNvSpPr txBox="1"/>
          <p:nvPr/>
        </p:nvSpPr>
        <p:spPr>
          <a:xfrm>
            <a:off x="4979988" y="2343150"/>
            <a:ext cx="677862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>
                <a:solidFill>
                  <a:srgbClr val="C00000"/>
                </a:solidFill>
              </a:rPr>
              <a:t>    A’</a:t>
            </a:r>
          </a:p>
        </p:txBody>
      </p:sp>
      <p:grpSp>
        <p:nvGrpSpPr>
          <p:cNvPr id="8" name="Group 261"/>
          <p:cNvGrpSpPr/>
          <p:nvPr/>
        </p:nvGrpSpPr>
        <p:grpSpPr>
          <a:xfrm>
            <a:off x="4727575" y="3143250"/>
            <a:ext cx="4041775" cy="1538288"/>
            <a:chOff x="3458954" y="4564074"/>
            <a:chExt cx="5387294" cy="2050928"/>
          </a:xfrm>
        </p:grpSpPr>
        <p:grpSp>
          <p:nvGrpSpPr>
            <p:cNvPr id="35879" name="Group 235"/>
            <p:cNvGrpSpPr/>
            <p:nvPr/>
          </p:nvGrpSpPr>
          <p:grpSpPr>
            <a:xfrm>
              <a:off x="3458954" y="4564074"/>
              <a:ext cx="5387294" cy="2050928"/>
              <a:chOff x="3458954" y="4799146"/>
              <a:chExt cx="5387294" cy="2050928"/>
            </a:xfrm>
          </p:grpSpPr>
          <p:pic>
            <p:nvPicPr>
              <p:cNvPr id="3588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586342" y="4799146"/>
                <a:ext cx="274320" cy="2050928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35884" name="Group 234"/>
              <p:cNvGrpSpPr/>
              <p:nvPr/>
            </p:nvGrpSpPr>
            <p:grpSpPr>
              <a:xfrm>
                <a:off x="3458954" y="5967474"/>
                <a:ext cx="5387294" cy="536863"/>
                <a:chOff x="3458954" y="5967474"/>
                <a:chExt cx="5387294" cy="536863"/>
              </a:xfrm>
            </p:grpSpPr>
            <p:sp>
              <p:nvSpPr>
                <p:cNvPr id="228" name="Line 5"/>
                <p:cNvSpPr>
                  <a:spLocks noChangeShapeType="1"/>
                </p:cNvSpPr>
                <p:nvPr/>
              </p:nvSpPr>
              <p:spPr bwMode="auto">
                <a:xfrm>
                  <a:off x="3458954" y="5988642"/>
                  <a:ext cx="5118565" cy="0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/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en-US" sz="3600" b="0" i="0" u="none" strike="noStrike" kern="1200" cap="none" spc="0" normalizeH="0" baseline="0" noProof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5886" name="Text Box 9"/>
                <p:cNvSpPr txBox="1"/>
                <p:nvPr/>
              </p:nvSpPr>
              <p:spPr>
                <a:xfrm>
                  <a:off x="4922406" y="5967477"/>
                  <a:ext cx="658879" cy="49241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50000"/>
                    </a:spcBef>
                    <a:buNone/>
                  </a:pPr>
                  <a:r>
                    <a:rPr sz="1800" dirty="0"/>
                    <a:t> F</a:t>
                  </a:r>
                </a:p>
              </p:txBody>
            </p:sp>
            <p:sp>
              <p:nvSpPr>
                <p:cNvPr id="35887" name="Text Box 10"/>
                <p:cNvSpPr txBox="1"/>
                <p:nvPr/>
              </p:nvSpPr>
              <p:spPr>
                <a:xfrm>
                  <a:off x="8025608" y="5967474"/>
                  <a:ext cx="820640" cy="49241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50000"/>
                    </a:spcBef>
                    <a:buNone/>
                  </a:pPr>
                  <a:r>
                    <a:rPr sz="1800" dirty="0"/>
                    <a:t>  F</a:t>
                  </a:r>
                  <a:r>
                    <a:rPr sz="1800" baseline="30000" dirty="0"/>
                    <a:t>/</a:t>
                  </a:r>
                  <a:endParaRPr sz="1800" dirty="0"/>
                </a:p>
              </p:txBody>
            </p:sp>
            <p:sp>
              <p:nvSpPr>
                <p:cNvPr id="35888" name="Text Box 11"/>
                <p:cNvSpPr txBox="1"/>
                <p:nvPr/>
              </p:nvSpPr>
              <p:spPr>
                <a:xfrm>
                  <a:off x="6278354" y="6011924"/>
                  <a:ext cx="845202" cy="492413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lvl="0" indent="0" eaLnBrk="1" hangingPunct="1">
                    <a:spcBef>
                      <a:spcPct val="50000"/>
                    </a:spcBef>
                    <a:buNone/>
                  </a:pPr>
                  <a:r>
                    <a:rPr sz="1800" dirty="0"/>
                    <a:t>O</a:t>
                  </a:r>
                </a:p>
              </p:txBody>
            </p:sp>
          </p:grpSp>
        </p:grpSp>
        <p:sp>
          <p:nvSpPr>
            <p:cNvPr id="35880" name="Line 12"/>
            <p:cNvSpPr/>
            <p:nvPr/>
          </p:nvSpPr>
          <p:spPr>
            <a:xfrm flipV="1">
              <a:off x="5715000" y="4861034"/>
              <a:ext cx="0" cy="914400"/>
            </a:xfrm>
            <a:prstGeom prst="line">
              <a:avLst/>
            </a:prstGeom>
            <a:ln w="57150" cap="flat" cmpd="sng">
              <a:solidFill>
                <a:srgbClr val="0000FF"/>
              </a:solidFill>
              <a:prstDash val="solid"/>
              <a:headEnd type="none" w="med" len="med"/>
              <a:tailEnd type="stealth" w="med" len="med"/>
            </a:ln>
          </p:spPr>
        </p:sp>
        <p:sp>
          <p:nvSpPr>
            <p:cNvPr id="35881" name="Text Box 13"/>
            <p:cNvSpPr txBox="1"/>
            <p:nvPr/>
          </p:nvSpPr>
          <p:spPr>
            <a:xfrm>
              <a:off x="5410200" y="5791201"/>
              <a:ext cx="609599" cy="49241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1800" dirty="0">
                  <a:solidFill>
                    <a:srgbClr val="C00000"/>
                  </a:solidFill>
                </a:rPr>
                <a:t>A</a:t>
              </a:r>
            </a:p>
          </p:txBody>
        </p:sp>
        <p:sp>
          <p:nvSpPr>
            <p:cNvPr id="35882" name="Text Box 14"/>
            <p:cNvSpPr txBox="1"/>
            <p:nvPr/>
          </p:nvSpPr>
          <p:spPr>
            <a:xfrm>
              <a:off x="4673625" y="4724400"/>
              <a:ext cx="508000" cy="49241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1800" dirty="0">
                  <a:solidFill>
                    <a:srgbClr val="C00000"/>
                  </a:solidFill>
                </a:rPr>
                <a:t>B</a:t>
              </a:r>
            </a:p>
          </p:txBody>
        </p:sp>
      </p:grpSp>
      <p:grpSp>
        <p:nvGrpSpPr>
          <p:cNvPr id="11" name="Group 45"/>
          <p:cNvGrpSpPr/>
          <p:nvPr/>
        </p:nvGrpSpPr>
        <p:grpSpPr>
          <a:xfrm>
            <a:off x="6410325" y="3397250"/>
            <a:ext cx="754063" cy="7938"/>
            <a:chOff x="1791464" y="4709128"/>
            <a:chExt cx="2826557" cy="11788"/>
          </a:xfrm>
        </p:grpSpPr>
        <p:cxnSp>
          <p:nvCxnSpPr>
            <p:cNvPr id="241" name="Straight Arrow Connector 240"/>
            <p:cNvCxnSpPr/>
            <p:nvPr/>
          </p:nvCxnSpPr>
          <p:spPr>
            <a:xfrm rot="5400000" flipH="1" flipV="1">
              <a:off x="2615629" y="3887321"/>
              <a:ext cx="0" cy="164833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2" name="Straight Arrow Connector 241"/>
            <p:cNvCxnSpPr/>
            <p:nvPr/>
          </p:nvCxnSpPr>
          <p:spPr>
            <a:xfrm flipV="1">
              <a:off x="3421940" y="4709128"/>
              <a:ext cx="1196081" cy="11788"/>
            </a:xfrm>
            <a:prstGeom prst="straightConnector1">
              <a:avLst/>
            </a:prstGeom>
            <a:ln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2" name="Group 83"/>
          <p:cNvGrpSpPr/>
          <p:nvPr/>
        </p:nvGrpSpPr>
        <p:grpSpPr>
          <a:xfrm>
            <a:off x="6799263" y="3716338"/>
            <a:ext cx="871537" cy="768350"/>
            <a:chOff x="2918515" y="5022596"/>
            <a:chExt cx="3068372" cy="757567"/>
          </a:xfrm>
        </p:grpSpPr>
        <p:cxnSp>
          <p:nvCxnSpPr>
            <p:cNvPr id="244" name="Straight Arrow Connector 243"/>
            <p:cNvCxnSpPr/>
            <p:nvPr/>
          </p:nvCxnSpPr>
          <p:spPr>
            <a:xfrm>
              <a:off x="3203553" y="5091466"/>
              <a:ext cx="2783334" cy="688697"/>
            </a:xfrm>
            <a:prstGeom prst="straightConnector1">
              <a:avLst/>
            </a:prstGeom>
            <a:ln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35873" name="Group 66"/>
            <p:cNvGrpSpPr/>
            <p:nvPr/>
          </p:nvGrpSpPr>
          <p:grpSpPr>
            <a:xfrm>
              <a:off x="2918515" y="5022596"/>
              <a:ext cx="2492705" cy="608403"/>
              <a:chOff x="2918515" y="5022596"/>
              <a:chExt cx="2492705" cy="608403"/>
            </a:xfrm>
          </p:grpSpPr>
          <p:cxnSp>
            <p:nvCxnSpPr>
              <p:cNvPr id="247" name="Straight Arrow Connector 246"/>
              <p:cNvCxnSpPr/>
              <p:nvPr/>
            </p:nvCxnSpPr>
            <p:spPr>
              <a:xfrm>
                <a:off x="2918515" y="5022596"/>
                <a:ext cx="307395" cy="7669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8" name="Straight Arrow Connector 247"/>
              <p:cNvCxnSpPr/>
              <p:nvPr/>
            </p:nvCxnSpPr>
            <p:spPr>
              <a:xfrm>
                <a:off x="5109413" y="5554771"/>
                <a:ext cx="301807" cy="7669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9" name="Straight Arrow Connector 248"/>
              <p:cNvCxnSpPr/>
              <p:nvPr/>
            </p:nvCxnSpPr>
            <p:spPr>
              <a:xfrm>
                <a:off x="4958507" y="5521901"/>
                <a:ext cx="301807" cy="7669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65"/>
          <p:cNvGrpSpPr/>
          <p:nvPr/>
        </p:nvGrpSpPr>
        <p:grpSpPr>
          <a:xfrm>
            <a:off x="5970588" y="2914650"/>
            <a:ext cx="2092325" cy="1092200"/>
            <a:chOff x="3252965" y="3876373"/>
            <a:chExt cx="2987909" cy="1559963"/>
          </a:xfrm>
        </p:grpSpPr>
        <p:grpSp>
          <p:nvGrpSpPr>
            <p:cNvPr id="35868" name="Group 47"/>
            <p:cNvGrpSpPr/>
            <p:nvPr/>
          </p:nvGrpSpPr>
          <p:grpSpPr>
            <a:xfrm rot="-1587168">
              <a:off x="4883485" y="3876373"/>
              <a:ext cx="1357389" cy="713099"/>
              <a:chOff x="3425784" y="4600820"/>
              <a:chExt cx="972910" cy="231347"/>
            </a:xfrm>
          </p:grpSpPr>
          <p:cxnSp>
            <p:nvCxnSpPr>
              <p:cNvPr id="253" name="Straight Arrow Connector 252"/>
              <p:cNvCxnSpPr/>
              <p:nvPr/>
            </p:nvCxnSpPr>
            <p:spPr>
              <a:xfrm rot="1587168" flipV="1">
                <a:off x="3761252" y="4685804"/>
                <a:ext cx="230732" cy="51492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54" name="Straight Arrow Connector 253"/>
              <p:cNvCxnSpPr/>
              <p:nvPr/>
            </p:nvCxnSpPr>
            <p:spPr>
              <a:xfrm rot="1587168" flipV="1">
                <a:off x="3425233" y="4600761"/>
                <a:ext cx="973301" cy="231713"/>
              </a:xfrm>
              <a:prstGeom prst="straightConnector1">
                <a:avLst/>
              </a:prstGeom>
              <a:ln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252" name="Straight Arrow Connector 251"/>
            <p:cNvCxnSpPr/>
            <p:nvPr/>
          </p:nvCxnSpPr>
          <p:spPr bwMode="auto">
            <a:xfrm flipV="1">
              <a:off x="3252965" y="4538450"/>
              <a:ext cx="1709320" cy="897886"/>
            </a:xfrm>
            <a:prstGeom prst="straightConnector1">
              <a:avLst/>
            </a:prstGeom>
            <a:ln>
              <a:prstDash val="dash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58" name="Line 24"/>
          <p:cNvSpPr/>
          <p:nvPr/>
        </p:nvSpPr>
        <p:spPr>
          <a:xfrm flipV="1">
            <a:off x="6705600" y="3630613"/>
            <a:ext cx="0" cy="411162"/>
          </a:xfrm>
          <a:prstGeom prst="line">
            <a:avLst/>
          </a:prstGeom>
          <a:ln w="44450" cap="flat" cmpd="sng">
            <a:solidFill>
              <a:srgbClr val="00CC00"/>
            </a:solidFill>
            <a:prstDash val="sysDash"/>
            <a:headEnd type="none" w="med" len="med"/>
            <a:tailEnd type="stealth" w="med" len="med"/>
          </a:ln>
        </p:spPr>
      </p:sp>
      <p:sp>
        <p:nvSpPr>
          <p:cNvPr id="259" name="Text Box 14"/>
          <p:cNvSpPr txBox="1"/>
          <p:nvPr/>
        </p:nvSpPr>
        <p:spPr>
          <a:xfrm>
            <a:off x="6580188" y="3392488"/>
            <a:ext cx="9429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>
                <a:solidFill>
                  <a:srgbClr val="C00000"/>
                </a:solidFill>
              </a:rPr>
              <a:t>B’</a:t>
            </a:r>
          </a:p>
        </p:txBody>
      </p:sp>
      <p:sp>
        <p:nvSpPr>
          <p:cNvPr id="260" name="Text Box 13"/>
          <p:cNvSpPr txBox="1"/>
          <p:nvPr/>
        </p:nvSpPr>
        <p:spPr>
          <a:xfrm>
            <a:off x="6534150" y="4064000"/>
            <a:ext cx="715963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>
                <a:solidFill>
                  <a:srgbClr val="C00000"/>
                </a:solidFill>
              </a:rPr>
              <a:t>A’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457200" y="2063750"/>
            <a:ext cx="3319463" cy="8302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  </a:t>
            </a:r>
            <a:r>
              <a:rPr sz="24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Ảnh </a:t>
            </a:r>
            <a:r>
              <a:rPr sz="24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ảo, cùng chiều v</a:t>
            </a:r>
            <a:r>
              <a:rPr sz="2400" dirty="0">
                <a:solidFill>
                  <a:srgbClr val="FF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lớn hơn vật</a:t>
            </a:r>
            <a:endParaRPr sz="2400" dirty="0"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509588" y="3886200"/>
            <a:ext cx="3148013" cy="8921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  </a:t>
            </a:r>
            <a:r>
              <a:rPr sz="26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Ảnh </a:t>
            </a:r>
            <a:r>
              <a:rPr sz="26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ảo, cùng chiều v</a:t>
            </a:r>
            <a:r>
              <a:rPr sz="2600" dirty="0">
                <a:solidFill>
                  <a:srgbClr val="FF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dirty="0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nhỏ hơn vật</a:t>
            </a:r>
            <a:endParaRPr lang="vi-VN" altLang="x-none" sz="2600" dirty="0">
              <a:solidFill>
                <a:srgbClr val="FF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5865" name="Text Box 8"/>
          <p:cNvSpPr txBox="1"/>
          <p:nvPr/>
        </p:nvSpPr>
        <p:spPr>
          <a:xfrm>
            <a:off x="8153400" y="2190750"/>
            <a:ext cx="393700" cy="261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100" dirty="0">
                <a:sym typeface="Wingdings" panose="05000000000000000000" pitchFamily="2" charset="2"/>
              </a:rPr>
              <a:t></a:t>
            </a:r>
          </a:p>
        </p:txBody>
      </p:sp>
      <p:sp>
        <p:nvSpPr>
          <p:cNvPr id="35866" name="Text Box 8"/>
          <p:cNvSpPr txBox="1"/>
          <p:nvPr/>
        </p:nvSpPr>
        <p:spPr>
          <a:xfrm>
            <a:off x="5867400" y="3910013"/>
            <a:ext cx="393700" cy="261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100" dirty="0">
                <a:sym typeface="Wingdings" panose="05000000000000000000" pitchFamily="2" charset="2"/>
              </a:rPr>
              <a:t></a:t>
            </a:r>
          </a:p>
        </p:txBody>
      </p:sp>
      <p:sp>
        <p:nvSpPr>
          <p:cNvPr id="35867" name="Text Box 8"/>
          <p:cNvSpPr txBox="1"/>
          <p:nvPr/>
        </p:nvSpPr>
        <p:spPr>
          <a:xfrm>
            <a:off x="8293100" y="3910013"/>
            <a:ext cx="393700" cy="2619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100" dirty="0">
                <a:sym typeface="Wingdings" panose="05000000000000000000" pitchFamily="2" charset="2"/>
              </a:rPr>
              <a:t>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2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20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0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000"/>
                            </p:stCondLst>
                            <p:childTnLst>
                              <p:par>
                                <p:cTn id="7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208" grpId="0"/>
      <p:bldP spid="209" grpId="0"/>
      <p:bldP spid="259" grpId="0"/>
      <p:bldP spid="2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/>
          </p:cNvSpPr>
          <p:nvPr>
            <p:ph type="title"/>
          </p:nvPr>
        </p:nvSpPr>
        <p:spPr>
          <a:xfrm>
            <a:off x="228600" y="0"/>
            <a:ext cx="8382000" cy="857250"/>
          </a:xfrm>
        </p:spPr>
        <p:txBody>
          <a:bodyPr vert="horz" wrap="square" lIns="91440" tIns="45720" rIns="91440" bIns="45720" anchor="ctr"/>
          <a:lstStyle/>
          <a:p>
            <a:pPr algn="just" eaLnBrk="1" hangingPunct="1"/>
            <a:r>
              <a:rPr sz="2800" dirty="0">
                <a:solidFill>
                  <a:srgbClr val="0033CC"/>
                </a:solidFill>
              </a:rPr>
              <a:t>1. Đường truyền của hai tia sáng đặc biệt qua thấu kính phân kì:</a:t>
            </a:r>
          </a:p>
        </p:txBody>
      </p:sp>
      <p:grpSp>
        <p:nvGrpSpPr>
          <p:cNvPr id="99331" name="Group 3"/>
          <p:cNvGrpSpPr/>
          <p:nvPr/>
        </p:nvGrpSpPr>
        <p:grpSpPr>
          <a:xfrm>
            <a:off x="4191000" y="971550"/>
            <a:ext cx="685800" cy="2033588"/>
            <a:chOff x="2424" y="2496"/>
            <a:chExt cx="432" cy="1708"/>
          </a:xfrm>
        </p:grpSpPr>
        <p:sp>
          <p:nvSpPr>
            <p:cNvPr id="18457" name="Line 4"/>
            <p:cNvSpPr/>
            <p:nvPr/>
          </p:nvSpPr>
          <p:spPr>
            <a:xfrm>
              <a:off x="2544" y="2688"/>
              <a:ext cx="0" cy="1248"/>
            </a:xfrm>
            <a:prstGeom prst="line">
              <a:avLst/>
            </a:prstGeom>
            <a:ln w="28575" cap="flat" cmpd="sng">
              <a:solidFill>
                <a:schemeClr val="hlink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58" name="Text Box 5"/>
            <p:cNvSpPr txBox="1"/>
            <p:nvPr/>
          </p:nvSpPr>
          <p:spPr>
            <a:xfrm>
              <a:off x="2424" y="3816"/>
              <a:ext cx="384" cy="3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chemeClr val="hlink"/>
                  </a:solidFill>
                  <a:sym typeface="Symbol" panose="05050102010706020507" pitchFamily="18" charset="2"/>
                </a:rPr>
                <a:t></a:t>
              </a:r>
            </a:p>
          </p:txBody>
        </p:sp>
        <p:sp>
          <p:nvSpPr>
            <p:cNvPr id="18459" name="Text Box 6"/>
            <p:cNvSpPr txBox="1"/>
            <p:nvPr/>
          </p:nvSpPr>
          <p:spPr>
            <a:xfrm>
              <a:off x="2424" y="2496"/>
              <a:ext cx="432" cy="3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>
                  <a:solidFill>
                    <a:schemeClr val="hlink"/>
                  </a:solidFill>
                  <a:sym typeface="Symbol" panose="05050102010706020507" pitchFamily="18" charset="2"/>
                </a:rPr>
                <a:t></a:t>
              </a:r>
            </a:p>
          </p:txBody>
        </p:sp>
      </p:grpSp>
      <p:grpSp>
        <p:nvGrpSpPr>
          <p:cNvPr id="99335" name="Group 7"/>
          <p:cNvGrpSpPr/>
          <p:nvPr/>
        </p:nvGrpSpPr>
        <p:grpSpPr>
          <a:xfrm>
            <a:off x="1219200" y="1885950"/>
            <a:ext cx="6248400" cy="461963"/>
            <a:chOff x="768" y="2040"/>
            <a:chExt cx="3936" cy="388"/>
          </a:xfrm>
        </p:grpSpPr>
        <p:sp>
          <p:nvSpPr>
            <p:cNvPr id="18455" name="Line 8"/>
            <p:cNvSpPr/>
            <p:nvPr/>
          </p:nvSpPr>
          <p:spPr>
            <a:xfrm>
              <a:off x="1008" y="2256"/>
              <a:ext cx="3696" cy="0"/>
            </a:xfrm>
            <a:prstGeom prst="line">
              <a:avLst/>
            </a:prstGeom>
            <a:ln w="19050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18456" name="Text Box 9"/>
            <p:cNvSpPr txBox="1"/>
            <p:nvPr/>
          </p:nvSpPr>
          <p:spPr>
            <a:xfrm>
              <a:off x="768" y="2040"/>
              <a:ext cx="336" cy="3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sz="2400" b="1" dirty="0"/>
                <a:t>∆</a:t>
              </a:r>
            </a:p>
          </p:txBody>
        </p:sp>
      </p:grpSp>
      <p:sp>
        <p:nvSpPr>
          <p:cNvPr id="99338" name="Line 10"/>
          <p:cNvSpPr/>
          <p:nvPr/>
        </p:nvSpPr>
        <p:spPr>
          <a:xfrm flipV="1">
            <a:off x="2514600" y="2124075"/>
            <a:ext cx="0" cy="571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9339" name="Line 11"/>
          <p:cNvSpPr/>
          <p:nvPr/>
        </p:nvSpPr>
        <p:spPr>
          <a:xfrm flipV="1">
            <a:off x="6324600" y="2124075"/>
            <a:ext cx="0" cy="5715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9340" name="Text Box 12"/>
          <p:cNvSpPr txBox="1"/>
          <p:nvPr/>
        </p:nvSpPr>
        <p:spPr>
          <a:xfrm>
            <a:off x="2362200" y="2181225"/>
            <a:ext cx="6096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dirty="0"/>
              <a:t>F</a:t>
            </a:r>
          </a:p>
        </p:txBody>
      </p:sp>
      <p:sp>
        <p:nvSpPr>
          <p:cNvPr id="99341" name="Text Box 13"/>
          <p:cNvSpPr txBox="1"/>
          <p:nvPr/>
        </p:nvSpPr>
        <p:spPr>
          <a:xfrm>
            <a:off x="6172200" y="2181225"/>
            <a:ext cx="4572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dirty="0"/>
              <a:t>F’</a:t>
            </a:r>
          </a:p>
        </p:txBody>
      </p:sp>
      <p:sp>
        <p:nvSpPr>
          <p:cNvPr id="99342" name="Line 14"/>
          <p:cNvSpPr/>
          <p:nvPr/>
        </p:nvSpPr>
        <p:spPr>
          <a:xfrm>
            <a:off x="1968500" y="1495425"/>
            <a:ext cx="2438400" cy="0"/>
          </a:xfrm>
          <a:prstGeom prst="line">
            <a:avLst/>
          </a:prstGeom>
          <a:ln w="28575" cap="flat" cmpd="sng">
            <a:solidFill>
              <a:srgbClr val="33CC33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9343" name="Line 15"/>
          <p:cNvSpPr/>
          <p:nvPr/>
        </p:nvSpPr>
        <p:spPr>
          <a:xfrm flipV="1">
            <a:off x="2514600" y="1504950"/>
            <a:ext cx="1905000" cy="62865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9344" name="Line 16"/>
          <p:cNvSpPr/>
          <p:nvPr/>
        </p:nvSpPr>
        <p:spPr>
          <a:xfrm flipV="1">
            <a:off x="4419600" y="742950"/>
            <a:ext cx="2209800" cy="752475"/>
          </a:xfrm>
          <a:prstGeom prst="line">
            <a:avLst/>
          </a:prstGeom>
          <a:ln w="28575" cap="flat" cmpd="sng">
            <a:solidFill>
              <a:srgbClr val="33CC33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9345" name="Text Box 17"/>
          <p:cNvSpPr txBox="1"/>
          <p:nvPr/>
        </p:nvSpPr>
        <p:spPr>
          <a:xfrm rot="-5400000">
            <a:off x="3209925" y="1038225"/>
            <a:ext cx="7429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ym typeface="Symbol" panose="05050102010706020507" pitchFamily="18" charset="2"/>
              </a:rPr>
              <a:t></a:t>
            </a:r>
          </a:p>
        </p:txBody>
      </p:sp>
      <p:sp>
        <p:nvSpPr>
          <p:cNvPr id="99346" name="Text Box 18"/>
          <p:cNvSpPr txBox="1"/>
          <p:nvPr/>
        </p:nvSpPr>
        <p:spPr>
          <a:xfrm rot="-3441134">
            <a:off x="5211763" y="2166938"/>
            <a:ext cx="600075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D60093"/>
                </a:solidFill>
                <a:sym typeface="Symbol" panose="05050102010706020507" pitchFamily="18" charset="2"/>
              </a:rPr>
              <a:t></a:t>
            </a:r>
          </a:p>
        </p:txBody>
      </p:sp>
      <p:sp>
        <p:nvSpPr>
          <p:cNvPr id="99347" name="Text Box 19"/>
          <p:cNvSpPr txBox="1"/>
          <p:nvPr/>
        </p:nvSpPr>
        <p:spPr>
          <a:xfrm rot="-3468193">
            <a:off x="3143250" y="1211263"/>
            <a:ext cx="407988" cy="1016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D60093"/>
                </a:solidFill>
                <a:sym typeface="Symbol" panose="05050102010706020507" pitchFamily="18" charset="2"/>
              </a:rPr>
              <a:t>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sz="2400" dirty="0">
              <a:solidFill>
                <a:srgbClr val="D60093"/>
              </a:solidFill>
            </a:endParaRPr>
          </a:p>
        </p:txBody>
      </p:sp>
      <p:sp>
        <p:nvSpPr>
          <p:cNvPr id="99348" name="Text Box 20"/>
          <p:cNvSpPr txBox="1"/>
          <p:nvPr/>
        </p:nvSpPr>
        <p:spPr>
          <a:xfrm rot="-6742414">
            <a:off x="5022850" y="665163"/>
            <a:ext cx="514350" cy="809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dirty="0">
                <a:sym typeface="Symbol" panose="05050102010706020507" pitchFamily="18" charset="2"/>
              </a:rPr>
              <a:t>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99349" name="Text Box 21"/>
          <p:cNvSpPr txBox="1"/>
          <p:nvPr/>
        </p:nvSpPr>
        <p:spPr>
          <a:xfrm rot="-3602981">
            <a:off x="5595938" y="2282825"/>
            <a:ext cx="366712" cy="869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D60093"/>
                </a:solidFill>
                <a:sym typeface="Symbol" panose="05050102010706020507" pitchFamily="18" charset="2"/>
              </a:rPr>
              <a:t>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sz="1800" dirty="0">
              <a:solidFill>
                <a:srgbClr val="D60093"/>
              </a:solidFill>
            </a:endParaRPr>
          </a:p>
        </p:txBody>
      </p:sp>
      <p:sp>
        <p:nvSpPr>
          <p:cNvPr id="99350" name="Text Box 22"/>
          <p:cNvSpPr txBox="1"/>
          <p:nvPr/>
        </p:nvSpPr>
        <p:spPr>
          <a:xfrm rot="-3855762">
            <a:off x="3248025" y="1336675"/>
            <a:ext cx="342900" cy="869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D60093"/>
                </a:solidFill>
                <a:sym typeface="Symbol" panose="05050102010706020507" pitchFamily="18" charset="2"/>
              </a:rPr>
              <a:t>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sz="1800" dirty="0">
              <a:solidFill>
                <a:srgbClr val="D60093"/>
              </a:solidFill>
            </a:endParaRPr>
          </a:p>
        </p:txBody>
      </p:sp>
      <p:sp>
        <p:nvSpPr>
          <p:cNvPr id="99351" name="Line 23"/>
          <p:cNvSpPr/>
          <p:nvPr/>
        </p:nvSpPr>
        <p:spPr>
          <a:xfrm>
            <a:off x="2019300" y="1152525"/>
            <a:ext cx="2362200" cy="971550"/>
          </a:xfrm>
          <a:prstGeom prst="line">
            <a:avLst/>
          </a:prstGeom>
          <a:ln w="28575" cap="flat" cmpd="sng">
            <a:solidFill>
              <a:srgbClr val="D60093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9352" name="Line 24"/>
          <p:cNvSpPr/>
          <p:nvPr/>
        </p:nvSpPr>
        <p:spPr>
          <a:xfrm>
            <a:off x="4343400" y="2114550"/>
            <a:ext cx="2362200" cy="942975"/>
          </a:xfrm>
          <a:prstGeom prst="line">
            <a:avLst/>
          </a:prstGeom>
          <a:ln w="28575" cap="flat" cmpd="sng">
            <a:solidFill>
              <a:srgbClr val="D60093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9353" name="Text Box 25"/>
          <p:cNvSpPr txBox="1"/>
          <p:nvPr/>
        </p:nvSpPr>
        <p:spPr>
          <a:xfrm>
            <a:off x="4051300" y="2114550"/>
            <a:ext cx="457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/>
              <a:t>O</a:t>
            </a:r>
          </a:p>
        </p:txBody>
      </p:sp>
      <p:sp>
        <p:nvSpPr>
          <p:cNvPr id="99354" name="Text Box 26"/>
          <p:cNvSpPr txBox="1"/>
          <p:nvPr/>
        </p:nvSpPr>
        <p:spPr>
          <a:xfrm>
            <a:off x="381000" y="3181350"/>
            <a:ext cx="84582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0033CC"/>
                </a:solidFill>
              </a:rPr>
              <a:t>+Tia tới song song với trục chính thì tia ló kéo dài đi qua tiêu điểm F</a:t>
            </a:r>
            <a:r>
              <a:rPr b="1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99355" name="Text Box 27"/>
          <p:cNvSpPr txBox="1"/>
          <p:nvPr/>
        </p:nvSpPr>
        <p:spPr>
          <a:xfrm>
            <a:off x="361950" y="4090988"/>
            <a:ext cx="89154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0033CC"/>
                </a:solidFill>
              </a:rPr>
              <a:t>+Tia tới đến quang tâm thì tia ló tiếp tục truyền thẳng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99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9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99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9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99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99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99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4" dur="500"/>
                                        <p:tgtEl>
                                          <p:spTgt spid="99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7" dur="500"/>
                                        <p:tgtEl>
                                          <p:spTgt spid="99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99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99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99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500"/>
                                        <p:tgtEl>
                                          <p:spTgt spid="99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99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99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5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0" grpId="0"/>
      <p:bldP spid="99340" grpId="0"/>
      <p:bldP spid="99341" grpId="0"/>
      <p:bldP spid="99345" grpId="0"/>
      <p:bldP spid="99346" grpId="0"/>
      <p:bldP spid="99347" grpId="0"/>
      <p:bldP spid="99348" grpId="0"/>
      <p:bldP spid="99349" grpId="0"/>
      <p:bldP spid="99350" grpId="0"/>
      <p:bldP spid="99353" grpId="0"/>
      <p:bldP spid="99354" grpId="0"/>
      <p:bldP spid="9935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1"/>
          <p:cNvSpPr/>
          <p:nvPr/>
        </p:nvSpPr>
        <p:spPr>
          <a:xfrm>
            <a:off x="628650" y="1047750"/>
            <a:ext cx="8058150" cy="1692275"/>
          </a:xfrm>
          <a:prstGeom prst="rect">
            <a:avLst/>
          </a:prstGeom>
          <a:solidFill>
            <a:schemeClr val="accent3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</a:pPr>
            <a:r>
              <a:rPr sz="2600" b="1" i="1" dirty="0">
                <a:solidFill>
                  <a:srgbClr val="0033CC"/>
                </a:solidFill>
                <a:latin typeface="Times New Roman" panose="02020603050405020304" pitchFamily="18" charset="0"/>
              </a:rPr>
              <a:t>Ảnh ảo tạo bởi thấu kính hội tụ:  </a:t>
            </a:r>
            <a:r>
              <a:rPr sz="26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chiều v</a:t>
            </a:r>
            <a:r>
              <a:rPr sz="2600" b="1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lớn hơn vật, nằm xa thấu kính hơn vật</a:t>
            </a:r>
          </a:p>
          <a:p>
            <a:pPr marL="0" lvl="0" indent="0" algn="just" eaLnBrk="1" hangingPunct="1">
              <a:spcBef>
                <a:spcPct val="0"/>
              </a:spcBef>
            </a:pPr>
            <a:r>
              <a:rPr sz="2600" b="1" i="1" dirty="0">
                <a:solidFill>
                  <a:srgbClr val="0033CC"/>
                </a:solidFill>
                <a:latin typeface="Times New Roman" panose="02020603050405020304" pitchFamily="18" charset="0"/>
              </a:rPr>
              <a:t>Ảnh ảo tạo bởi thấu kính phân kì:</a:t>
            </a:r>
            <a:r>
              <a:rPr sz="26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chiều v</a:t>
            </a:r>
            <a:r>
              <a:rPr sz="2600" b="1" i="1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b="1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nhỏ hơn vật, nằm gần thấu kính hơn vật</a:t>
            </a:r>
            <a:endParaRPr sz="2600" b="1" i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19"/>
          <p:cNvSpPr/>
          <p:nvPr/>
        </p:nvSpPr>
        <p:spPr>
          <a:xfrm>
            <a:off x="609600" y="514350"/>
            <a:ext cx="6403975" cy="52387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 lớn của ảnh ảo tạo bởi các thấu kính:</a:t>
            </a:r>
            <a:endParaRPr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7"/>
          <p:cNvSpPr/>
          <p:nvPr/>
        </p:nvSpPr>
        <p:spPr>
          <a:xfrm>
            <a:off x="176213" y="295275"/>
            <a:ext cx="2220912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Vận dụng</a:t>
            </a:r>
            <a:endParaRPr sz="28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4800" y="685800"/>
            <a:ext cx="853440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vi-VN" sz="2400" u="sng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cho biết ảnh ảo của một vật tạo bởi th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</a:rPr>
              <a:t>ấu kính hội tụ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</a:rPr>
              <a:t>ấu kính phân kì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đặc điểm gì giống nhau, khác nhau. Từ đó hãy nêu cách nhận biết nhanh chóng một th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</a:rPr>
              <a:t>ấu kính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</a:rPr>
              <a:t>ội tụ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phân kì.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04800" y="1793875"/>
            <a:ext cx="8686800" cy="32924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Ø"/>
            </a:pPr>
            <a:r>
              <a:rPr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Giống nhau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Ảnh ảo, cùng chiều với vật</a:t>
            </a:r>
          </a:p>
          <a:p>
            <a:pPr marL="0" lvl="0" indent="0" algn="just" eaLnBrk="1" hangingPunct="1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Ø"/>
            </a:pPr>
            <a:r>
              <a:rPr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 nhau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 eaLnBrk="1" hangingPunct="1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None/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-TKHT: ảnh ảo, lớn hơn vật v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cách xa thấu kính hơn vật.</a:t>
            </a:r>
          </a:p>
          <a:p>
            <a:pPr marL="0" lvl="0" indent="0" algn="just" eaLnBrk="1" hangingPunct="1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None/>
            </a:pP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-TKPK: ảnh ảo, nhỏ hơn vật v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gần thấu kính hơn vật.</a:t>
            </a:r>
          </a:p>
          <a:p>
            <a:pPr marL="0" lvl="0" indent="0" algn="just" eaLnBrk="1" hangingPunct="1">
              <a:spcBef>
                <a:spcPts val="600"/>
              </a:spcBef>
              <a:spcAft>
                <a:spcPts val="600"/>
              </a:spcAft>
              <a:buClr>
                <a:srgbClr val="FF5050"/>
              </a:buClr>
              <a:buFont typeface="Wingdings" panose="05000000000000000000" pitchFamily="2" charset="2"/>
              <a:buChar char="Ø"/>
            </a:pPr>
            <a:r>
              <a:rPr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 nhận biết:</a:t>
            </a: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 vật gần thấu kính thấy ảnh cùng chiều nhỏ hơn vật đó l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thấu kính phân kì. Ảnh cùng chiều lớn hơn vật đó l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thấu kính hội tụ. </a:t>
            </a:r>
            <a:endParaRPr sz="2400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66" grpId="0" build="p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7"/>
          <p:cNvSpPr/>
          <p:nvPr/>
        </p:nvSpPr>
        <p:spPr>
          <a:xfrm>
            <a:off x="347663" y="447675"/>
            <a:ext cx="2220912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sz="28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IV. Vận dụng</a:t>
            </a:r>
            <a:endParaRPr sz="28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79438" y="1127125"/>
            <a:ext cx="8107362" cy="129159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vi-VN" sz="2600" u="sng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sz="26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Bạn Đông bị cận thị nặng. Nếu bỏ kính ra, ta nhìn thấy mắt bạn to hơn hay nhỏ hơn khi nhìn mắt bạn lúc đang đeo  kính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sz="24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438" y="2419350"/>
            <a:ext cx="8107363" cy="209232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600" b="0" i="0" u="none" kern="1200" baseline="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6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6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6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36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</a:lstStyle>
          <a:p>
            <a:pPr lvl="0" algn="just" eaLnBrk="1" hangingPunct="1">
              <a:buClr>
                <a:srgbClr val="FF5050"/>
              </a:buClr>
              <a:buNone/>
            </a:pPr>
            <a:r>
              <a:rPr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Trả lời</a:t>
            </a:r>
            <a:r>
              <a:rPr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Bạn Đông bị cận thị nặng. Nếu bạn bỏ kính ra, ta nhìn thấy mắt bạn to hơn khi nhìn mắt bạn lúc đang đeo kính, vì kính của bạn l</a:t>
            </a:r>
            <a:r>
              <a:rPr sz="2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thấu kính phân kì. Khi ta nhìn mắt bạn qua thấu kính phân kì, ta đã nhìn thấy ảnh ảo của mắt, nhỏ hơn mắt khi không đeo kính.</a:t>
            </a:r>
            <a:endParaRPr sz="26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/>
      <p:bldP spid="5" grpId="0" build="p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/>
          <p:cNvSpPr txBox="1"/>
          <p:nvPr/>
        </p:nvSpPr>
        <p:spPr>
          <a:xfrm>
            <a:off x="725170" y="450215"/>
            <a:ext cx="773303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altLang="en-US"/>
              <a:t>DẶN DÒ </a:t>
            </a:r>
          </a:p>
          <a:p>
            <a:r>
              <a:rPr lang="vi-VN" altLang="en-US"/>
              <a:t>Các em học từ chủ đề dòng điện xoay chiều đến chủ đề thấu kính để chuẩn bị kiểm tra giữa kì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91" name="Picture 51" descr="DSC0287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28700"/>
            <a:ext cx="5181600" cy="2000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93" name="Text Box 53"/>
          <p:cNvSpPr txBox="1"/>
          <p:nvPr/>
        </p:nvSpPr>
        <p:spPr>
          <a:xfrm>
            <a:off x="381000" y="57150"/>
            <a:ext cx="85344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800" dirty="0">
                <a:solidFill>
                  <a:srgbClr val="0033CC"/>
                </a:solidFill>
              </a:rPr>
              <a:t>2. Em có một kính cận thị. Làm thế nào để biết kính đó là thấu kính hội tụ hay phân kì?</a:t>
            </a:r>
          </a:p>
        </p:txBody>
      </p:sp>
      <p:sp>
        <p:nvSpPr>
          <p:cNvPr id="112694" name="Text Box 54"/>
          <p:cNvSpPr txBox="1"/>
          <p:nvPr/>
        </p:nvSpPr>
        <p:spPr>
          <a:xfrm>
            <a:off x="381000" y="3176588"/>
            <a:ext cx="85344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0033CC"/>
                </a:solidFill>
                <a:latin typeface="Times New Roman" panose="02020603050405020304" pitchFamily="18" charset="0"/>
              </a:rPr>
              <a:t>Kính cận là thấu kính phân kì, có thể nhận biết bằng cách:</a:t>
            </a:r>
            <a:endParaRPr sz="2400" b="1" dirty="0">
              <a:solidFill>
                <a:srgbClr val="0033CC"/>
              </a:solidFill>
              <a:ea typeface="Times New Roman" panose="02020603050405020304" pitchFamily="18" charset="0"/>
            </a:endParaRPr>
          </a:p>
        </p:txBody>
      </p:sp>
      <p:sp>
        <p:nvSpPr>
          <p:cNvPr id="112695" name="Text Box 55"/>
          <p:cNvSpPr txBox="1"/>
          <p:nvPr/>
        </p:nvSpPr>
        <p:spPr>
          <a:xfrm>
            <a:off x="304800" y="3557588"/>
            <a:ext cx="79248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b="1" dirty="0">
                <a:latin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</a:rPr>
              <a:t>- Phần rìa của thấu kính dày hơn phần ở giữa. </a:t>
            </a:r>
            <a:endParaRPr sz="2400" dirty="0">
              <a:solidFill>
                <a:srgbClr val="0033CC"/>
              </a:solidFill>
              <a:ea typeface="Times New Roman" panose="02020603050405020304" pitchFamily="18" charset="0"/>
            </a:endParaRPr>
          </a:p>
        </p:txBody>
      </p:sp>
      <p:sp>
        <p:nvSpPr>
          <p:cNvPr id="112696" name="Text Box 56"/>
          <p:cNvSpPr txBox="1"/>
          <p:nvPr/>
        </p:nvSpPr>
        <p:spPr>
          <a:xfrm>
            <a:off x="304800" y="3965575"/>
            <a:ext cx="8610600" cy="892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</a:rPr>
              <a:t>- Đặt thấu kính này gần dòng chữ, nhìn qua thấu kính thấy hình ảnh dòng chữ nhỏ hơn so với khi nhìn trực tiếp vào </a:t>
            </a:r>
            <a:r>
              <a:rPr sz="2800" dirty="0">
                <a:solidFill>
                  <a:srgbClr val="0033CC"/>
                </a:solidFill>
                <a:latin typeface="Times New Roman" panose="02020603050405020304" pitchFamily="18" charset="0"/>
              </a:rPr>
              <a:t>dòng chữ đó.</a:t>
            </a:r>
            <a:endParaRPr sz="2800" dirty="0">
              <a:solidFill>
                <a:srgbClr val="0033CC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2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12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12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3" grpId="0"/>
      <p:bldP spid="112694" grpId="0"/>
      <p:bldP spid="112695" grpId="0"/>
      <p:bldP spid="11269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/>
          <p:nvPr/>
        </p:nvSpPr>
        <p:spPr>
          <a:xfrm>
            <a:off x="50800" y="161925"/>
            <a:ext cx="8991600" cy="685800"/>
          </a:xfrm>
          <a:prstGeom prst="rect">
            <a:avLst/>
          </a:prstGeom>
          <a:solidFill>
            <a:srgbClr val="E3EBB3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/>
          </a:p>
        </p:txBody>
      </p:sp>
      <p:sp>
        <p:nvSpPr>
          <p:cNvPr id="20483" name="Text Box 3"/>
          <p:cNvSpPr txBox="1"/>
          <p:nvPr/>
        </p:nvSpPr>
        <p:spPr>
          <a:xfrm>
            <a:off x="1143000" y="342900"/>
            <a:ext cx="7315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104452" name="Text Box 4"/>
          <p:cNvSpPr txBox="1"/>
          <p:nvPr/>
        </p:nvSpPr>
        <p:spPr>
          <a:xfrm>
            <a:off x="0" y="209550"/>
            <a:ext cx="91440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800" dirty="0">
                <a:solidFill>
                  <a:srgbClr val="0033CC"/>
                </a:solidFill>
              </a:rPr>
              <a:t>3. Phân biệt thấu kính hội tụ và thấu kính phân kì?</a:t>
            </a:r>
          </a:p>
        </p:txBody>
      </p:sp>
      <p:sp>
        <p:nvSpPr>
          <p:cNvPr id="104454" name="Line 6"/>
          <p:cNvSpPr/>
          <p:nvPr/>
        </p:nvSpPr>
        <p:spPr>
          <a:xfrm flipH="1">
            <a:off x="4648200" y="1085850"/>
            <a:ext cx="0" cy="40576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4455" name="Text Box 7"/>
          <p:cNvSpPr txBox="1"/>
          <p:nvPr/>
        </p:nvSpPr>
        <p:spPr>
          <a:xfrm>
            <a:off x="4648200" y="971550"/>
            <a:ext cx="4267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b="1" dirty="0">
                <a:solidFill>
                  <a:srgbClr val="0000FF"/>
                </a:solidFill>
              </a:rPr>
              <a:t>THẤU KÍNH PHÂN KÌ</a:t>
            </a:r>
          </a:p>
        </p:txBody>
      </p:sp>
      <p:sp>
        <p:nvSpPr>
          <p:cNvPr id="104456" name="Text Box 8"/>
          <p:cNvSpPr txBox="1"/>
          <p:nvPr/>
        </p:nvSpPr>
        <p:spPr>
          <a:xfrm>
            <a:off x="381000" y="971550"/>
            <a:ext cx="4191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b="1" dirty="0">
                <a:solidFill>
                  <a:srgbClr val="0000FF"/>
                </a:solidFill>
              </a:rPr>
              <a:t>THẤU KÍNH HỘI TỤ</a:t>
            </a:r>
          </a:p>
        </p:txBody>
      </p:sp>
      <p:sp>
        <p:nvSpPr>
          <p:cNvPr id="104457" name="Text Box 9"/>
          <p:cNvSpPr txBox="1"/>
          <p:nvPr/>
        </p:nvSpPr>
        <p:spPr>
          <a:xfrm>
            <a:off x="4660900" y="1428750"/>
            <a:ext cx="43434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800" dirty="0"/>
              <a:t>- Phần rìa </a:t>
            </a:r>
            <a:r>
              <a:rPr sz="2800" dirty="0">
                <a:solidFill>
                  <a:srgbClr val="0000FF"/>
                </a:solidFill>
              </a:rPr>
              <a:t>dày </a:t>
            </a:r>
            <a:r>
              <a:rPr sz="2800" dirty="0"/>
              <a:t>hơn phần giữa.</a:t>
            </a:r>
          </a:p>
        </p:txBody>
      </p:sp>
      <p:sp>
        <p:nvSpPr>
          <p:cNvPr id="20489" name="Text Box 10"/>
          <p:cNvSpPr txBox="1"/>
          <p:nvPr/>
        </p:nvSpPr>
        <p:spPr>
          <a:xfrm>
            <a:off x="533400" y="1600200"/>
            <a:ext cx="3810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104459" name="Text Box 11"/>
          <p:cNvSpPr txBox="1"/>
          <p:nvPr/>
        </p:nvSpPr>
        <p:spPr>
          <a:xfrm>
            <a:off x="0" y="1504950"/>
            <a:ext cx="4648200" cy="9540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800" dirty="0"/>
              <a:t>- Phần rìa </a:t>
            </a:r>
            <a:r>
              <a:rPr sz="2800" dirty="0">
                <a:solidFill>
                  <a:srgbClr val="0000FF"/>
                </a:solidFill>
              </a:rPr>
              <a:t>mỏng </a:t>
            </a:r>
            <a:r>
              <a:rPr sz="2800" dirty="0"/>
              <a:t>hơn phần giữa.</a:t>
            </a:r>
          </a:p>
        </p:txBody>
      </p:sp>
      <p:pic>
        <p:nvPicPr>
          <p:cNvPr id="104465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8925" y="2647950"/>
            <a:ext cx="523875" cy="14414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4466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8725" y="2647950"/>
            <a:ext cx="657225" cy="1435100"/>
          </a:xfrm>
          <a:prstGeom prst="rect">
            <a:avLst/>
          </a:prstGeom>
          <a:solidFill>
            <a:srgbClr val="FF3300"/>
          </a:solidFill>
          <a:ln w="9525">
            <a:noFill/>
          </a:ln>
        </p:spPr>
      </p:pic>
      <p:pic>
        <p:nvPicPr>
          <p:cNvPr id="104467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81925" y="2647950"/>
            <a:ext cx="752475" cy="1420813"/>
          </a:xfrm>
          <a:prstGeom prst="rect">
            <a:avLst/>
          </a:prstGeom>
          <a:solidFill>
            <a:srgbClr val="CCFF99"/>
          </a:solidFill>
          <a:ln w="9525">
            <a:noFill/>
          </a:ln>
        </p:spPr>
      </p:pic>
      <p:grpSp>
        <p:nvGrpSpPr>
          <p:cNvPr id="104468" name="Group 20"/>
          <p:cNvGrpSpPr/>
          <p:nvPr/>
        </p:nvGrpSpPr>
        <p:grpSpPr>
          <a:xfrm>
            <a:off x="1066800" y="2571750"/>
            <a:ext cx="2743200" cy="1428750"/>
            <a:chOff x="1603" y="1640"/>
            <a:chExt cx="2198" cy="1624"/>
          </a:xfrm>
        </p:grpSpPr>
        <p:pic>
          <p:nvPicPr>
            <p:cNvPr id="20495" name="Picture 21" descr="H42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363" y="1706"/>
              <a:ext cx="438" cy="149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496" name="Picture 22" descr="H4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603" y="1640"/>
              <a:ext cx="329" cy="1624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20497" name="Picture 23" descr="H4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2456" y="1688"/>
              <a:ext cx="336" cy="1576"/>
            </a:xfrm>
            <a:prstGeom prst="rect">
              <a:avLst/>
            </a:prstGeom>
            <a:noFill/>
            <a:ln w="9525">
              <a:noFill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104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1000"/>
                                        <p:tgtEl>
                                          <p:spTgt spid="104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10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1000"/>
                                        <p:tgtEl>
                                          <p:spTgt spid="104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04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04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1000"/>
                                        <p:tgtEl>
                                          <p:spTgt spid="104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4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04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04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04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0" grpId="0" animBg="1"/>
      <p:bldP spid="104452" grpId="0"/>
      <p:bldP spid="104455" grpId="0"/>
      <p:bldP spid="104456" grpId="0"/>
      <p:bldP spid="104457" grpId="0"/>
      <p:bldP spid="1044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/>
          <p:nvPr/>
        </p:nvSpPr>
        <p:spPr>
          <a:xfrm>
            <a:off x="50800" y="161925"/>
            <a:ext cx="8991600" cy="685800"/>
          </a:xfrm>
          <a:prstGeom prst="rect">
            <a:avLst/>
          </a:prstGeom>
          <a:solidFill>
            <a:srgbClr val="E3EBB3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/>
          </a:p>
        </p:txBody>
      </p:sp>
      <p:sp>
        <p:nvSpPr>
          <p:cNvPr id="21507" name="Text Box 3"/>
          <p:cNvSpPr txBox="1"/>
          <p:nvPr/>
        </p:nvSpPr>
        <p:spPr>
          <a:xfrm>
            <a:off x="1143000" y="342900"/>
            <a:ext cx="7315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21508" name="Text Box 4"/>
          <p:cNvSpPr txBox="1"/>
          <p:nvPr/>
        </p:nvSpPr>
        <p:spPr>
          <a:xfrm>
            <a:off x="0" y="285750"/>
            <a:ext cx="881380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800" dirty="0">
                <a:solidFill>
                  <a:srgbClr val="FF33CC"/>
                </a:solidFill>
              </a:rPr>
              <a:t>3</a:t>
            </a:r>
            <a:r>
              <a:rPr sz="2800" dirty="0">
                <a:solidFill>
                  <a:srgbClr val="0033CC"/>
                </a:solidFill>
              </a:rPr>
              <a:t>. Phân biệt thấu kính hội tụ và thấu kính phân kì?</a:t>
            </a:r>
          </a:p>
        </p:txBody>
      </p:sp>
      <p:sp>
        <p:nvSpPr>
          <p:cNvPr id="21509" name="Text Box 5"/>
          <p:cNvSpPr txBox="1"/>
          <p:nvPr/>
        </p:nvSpPr>
        <p:spPr>
          <a:xfrm>
            <a:off x="5105400" y="3314700"/>
            <a:ext cx="3886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21510" name="Line 6"/>
          <p:cNvSpPr/>
          <p:nvPr/>
        </p:nvSpPr>
        <p:spPr>
          <a:xfrm flipH="1">
            <a:off x="4648200" y="1085850"/>
            <a:ext cx="0" cy="40576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4695" name="Text Box 7"/>
          <p:cNvSpPr txBox="1"/>
          <p:nvPr/>
        </p:nvSpPr>
        <p:spPr>
          <a:xfrm>
            <a:off x="4648200" y="1085850"/>
            <a:ext cx="4267200" cy="554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3000" b="1" dirty="0">
                <a:solidFill>
                  <a:srgbClr val="0000FF"/>
                </a:solidFill>
              </a:rPr>
              <a:t>THẤU KÍNH PHÂN KÌ</a:t>
            </a:r>
          </a:p>
        </p:txBody>
      </p:sp>
      <p:sp>
        <p:nvSpPr>
          <p:cNvPr id="21512" name="Text Box 8"/>
          <p:cNvSpPr txBox="1"/>
          <p:nvPr/>
        </p:nvSpPr>
        <p:spPr>
          <a:xfrm>
            <a:off x="381000" y="1085850"/>
            <a:ext cx="4191000" cy="554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sz="3000" b="1" dirty="0">
                <a:solidFill>
                  <a:srgbClr val="0000FF"/>
                </a:solidFill>
              </a:rPr>
              <a:t>THẤU KÍNH HỘI TỤ</a:t>
            </a:r>
          </a:p>
        </p:txBody>
      </p:sp>
      <p:sp>
        <p:nvSpPr>
          <p:cNvPr id="114700" name="Text Box 12"/>
          <p:cNvSpPr txBox="1"/>
          <p:nvPr/>
        </p:nvSpPr>
        <p:spPr>
          <a:xfrm>
            <a:off x="0" y="1657350"/>
            <a:ext cx="45720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/>
              <a:t>- Chùm sáng tới song song, cho </a:t>
            </a:r>
            <a:r>
              <a:rPr sz="2400" dirty="0">
                <a:solidFill>
                  <a:srgbClr val="0000FF"/>
                </a:solidFill>
              </a:rPr>
              <a:t>chùm tia ló hội tụ.</a:t>
            </a:r>
          </a:p>
        </p:txBody>
      </p:sp>
      <p:sp>
        <p:nvSpPr>
          <p:cNvPr id="21514" name="Text Box 13"/>
          <p:cNvSpPr txBox="1"/>
          <p:nvPr/>
        </p:nvSpPr>
        <p:spPr>
          <a:xfrm>
            <a:off x="5105400" y="2000250"/>
            <a:ext cx="3886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114702" name="Text Box 14"/>
          <p:cNvSpPr txBox="1"/>
          <p:nvPr/>
        </p:nvSpPr>
        <p:spPr>
          <a:xfrm>
            <a:off x="4648200" y="1714500"/>
            <a:ext cx="4267200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/>
              <a:t>- Chùm sáng tới song song, cho </a:t>
            </a:r>
            <a:r>
              <a:rPr sz="2400" dirty="0">
                <a:solidFill>
                  <a:srgbClr val="0000FF"/>
                </a:solidFill>
              </a:rPr>
              <a:t>chùm tia ló phân kì.</a:t>
            </a:r>
          </a:p>
        </p:txBody>
      </p:sp>
      <p:pic>
        <p:nvPicPr>
          <p:cNvPr id="114703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2628900"/>
            <a:ext cx="3860800" cy="18034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4704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2601913"/>
            <a:ext cx="3886200" cy="185578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114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114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114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14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14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5" grpId="0"/>
      <p:bldP spid="114700" grpId="0"/>
      <p:bldP spid="1147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/>
          <p:nvPr/>
        </p:nvSpPr>
        <p:spPr>
          <a:xfrm>
            <a:off x="50800" y="171450"/>
            <a:ext cx="8991600" cy="685800"/>
          </a:xfrm>
          <a:prstGeom prst="rect">
            <a:avLst/>
          </a:prstGeom>
          <a:solidFill>
            <a:srgbClr val="E3EBB3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/>
          </a:p>
        </p:txBody>
      </p:sp>
      <p:sp>
        <p:nvSpPr>
          <p:cNvPr id="22531" name="Text Box 3"/>
          <p:cNvSpPr txBox="1"/>
          <p:nvPr/>
        </p:nvSpPr>
        <p:spPr>
          <a:xfrm>
            <a:off x="1143000" y="342900"/>
            <a:ext cx="7315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22532" name="Text Box 4"/>
          <p:cNvSpPr txBox="1"/>
          <p:nvPr/>
        </p:nvSpPr>
        <p:spPr>
          <a:xfrm>
            <a:off x="0" y="285750"/>
            <a:ext cx="9144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dirty="0">
                <a:solidFill>
                  <a:srgbClr val="0033CC"/>
                </a:solidFill>
              </a:rPr>
              <a:t>3.Phân biệt thấu kính hội tụ và thấu kính phân kì?</a:t>
            </a:r>
          </a:p>
        </p:txBody>
      </p:sp>
      <p:sp>
        <p:nvSpPr>
          <p:cNvPr id="22533" name="Text Box 5"/>
          <p:cNvSpPr txBox="1"/>
          <p:nvPr/>
        </p:nvSpPr>
        <p:spPr>
          <a:xfrm>
            <a:off x="5105400" y="3314700"/>
            <a:ext cx="3886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22534" name="Line 6"/>
          <p:cNvSpPr/>
          <p:nvPr/>
        </p:nvSpPr>
        <p:spPr>
          <a:xfrm flipH="1">
            <a:off x="4648200" y="1085850"/>
            <a:ext cx="0" cy="405765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2535" name="Text Box 7"/>
          <p:cNvSpPr txBox="1"/>
          <p:nvPr/>
        </p:nvSpPr>
        <p:spPr>
          <a:xfrm>
            <a:off x="4648200" y="971550"/>
            <a:ext cx="4267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b="1" dirty="0">
                <a:solidFill>
                  <a:srgbClr val="0000FF"/>
                </a:solidFill>
              </a:rPr>
              <a:t>THẤU KÍNH PHÂN KÌ</a:t>
            </a:r>
          </a:p>
        </p:txBody>
      </p:sp>
      <p:sp>
        <p:nvSpPr>
          <p:cNvPr id="22536" name="Text Box 8"/>
          <p:cNvSpPr txBox="1"/>
          <p:nvPr/>
        </p:nvSpPr>
        <p:spPr>
          <a:xfrm>
            <a:off x="381000" y="971550"/>
            <a:ext cx="41910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b="1" dirty="0">
                <a:solidFill>
                  <a:srgbClr val="0000FF"/>
                </a:solidFill>
              </a:rPr>
              <a:t>THẤU KÍNH HỘI TỤ</a:t>
            </a:r>
          </a:p>
        </p:txBody>
      </p:sp>
      <p:sp>
        <p:nvSpPr>
          <p:cNvPr id="22537" name="Text Box 10"/>
          <p:cNvSpPr txBox="1"/>
          <p:nvPr/>
        </p:nvSpPr>
        <p:spPr>
          <a:xfrm>
            <a:off x="533400" y="1600200"/>
            <a:ext cx="3810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22538" name="Text Box 12"/>
          <p:cNvSpPr txBox="1"/>
          <p:nvPr/>
        </p:nvSpPr>
        <p:spPr>
          <a:xfrm>
            <a:off x="304800" y="1504950"/>
            <a:ext cx="41148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har char="-"/>
            </a:pPr>
            <a:r>
              <a:rPr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 lại gần trang sách thấy chữ lớn hơn dòng chữ thật trên trang sách</a:t>
            </a:r>
            <a:endParaRPr sz="24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539" name="Text Box 13"/>
          <p:cNvSpPr txBox="1"/>
          <p:nvPr/>
        </p:nvSpPr>
        <p:spPr>
          <a:xfrm>
            <a:off x="5105400" y="2000250"/>
            <a:ext cx="3886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pic>
        <p:nvPicPr>
          <p:cNvPr id="22540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1600" y="2914650"/>
            <a:ext cx="3009900" cy="14065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41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2914650"/>
            <a:ext cx="2990850" cy="1428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2542" name="Picture 17" descr="DSC0279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" y="2724150"/>
            <a:ext cx="3352800" cy="1885950"/>
          </a:xfrm>
          <a:prstGeom prst="rect">
            <a:avLst/>
          </a:prstGeom>
          <a:noFill/>
          <a:ln w="5715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</p:pic>
      <p:pic>
        <p:nvPicPr>
          <p:cNvPr id="22543" name="Picture 18" descr="DSC0279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4300" y="2724150"/>
            <a:ext cx="3340100" cy="1878013"/>
          </a:xfrm>
          <a:prstGeom prst="rect">
            <a:avLst/>
          </a:prstGeom>
          <a:noFill/>
          <a:ln w="57150" cap="flat" cmpd="sng">
            <a:solidFill>
              <a:srgbClr val="0000FF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22544" name="Text Box 19"/>
          <p:cNvSpPr txBox="1"/>
          <p:nvPr/>
        </p:nvSpPr>
        <p:spPr>
          <a:xfrm>
            <a:off x="4876800" y="1504950"/>
            <a:ext cx="388620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Char char="-"/>
            </a:pPr>
            <a:r>
              <a:rPr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Đưa lại gần trang sách thấy chữ nhỏ hơn dòng chữ thật trên trang sách</a:t>
            </a:r>
            <a:endParaRPr sz="24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/>
          <p:nvPr/>
        </p:nvSpPr>
        <p:spPr>
          <a:xfrm>
            <a:off x="914400" y="514350"/>
            <a:ext cx="8001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sz="1800" dirty="0"/>
          </a:p>
        </p:txBody>
      </p:sp>
      <p:sp>
        <p:nvSpPr>
          <p:cNvPr id="128003" name="Text Box 3"/>
          <p:cNvSpPr txBox="1"/>
          <p:nvPr/>
        </p:nvSpPr>
        <p:spPr>
          <a:xfrm>
            <a:off x="152400" y="354013"/>
            <a:ext cx="533400" cy="5222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800" b="1" dirty="0">
                <a:solidFill>
                  <a:srgbClr val="0033CC"/>
                </a:solidFill>
              </a:rPr>
              <a:t>4.</a:t>
            </a:r>
          </a:p>
        </p:txBody>
      </p:sp>
      <p:sp>
        <p:nvSpPr>
          <p:cNvPr id="128004" name="Text Box 4"/>
          <p:cNvSpPr txBox="1"/>
          <p:nvPr/>
        </p:nvSpPr>
        <p:spPr>
          <a:xfrm>
            <a:off x="457200" y="342900"/>
            <a:ext cx="8534400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dirty="0">
                <a:solidFill>
                  <a:srgbClr val="0033CC"/>
                </a:solidFill>
              </a:rPr>
              <a:t>Cho một trục chính </a:t>
            </a:r>
            <a:r>
              <a:rPr lang="ar-SA" altLang="x-none" dirty="0">
                <a:solidFill>
                  <a:srgbClr val="0033CC"/>
                </a:solidFill>
                <a:cs typeface="Arial" panose="020B0604020202020204" pitchFamily="34" charset="0"/>
              </a:rPr>
              <a:t>∆</a:t>
            </a:r>
            <a:r>
              <a:rPr dirty="0">
                <a:solidFill>
                  <a:srgbClr val="0033CC"/>
                </a:solidFill>
                <a:cs typeface="Arial" panose="020B0604020202020204" pitchFamily="34" charset="0"/>
              </a:rPr>
              <a:t> của một thấu kính, S là một điểm sáng, S</a:t>
            </a:r>
            <a:r>
              <a:rPr baseline="30000" dirty="0">
                <a:solidFill>
                  <a:srgbClr val="0033CC"/>
                </a:solidFill>
                <a:cs typeface="Arial" panose="020B0604020202020204" pitchFamily="34" charset="0"/>
              </a:rPr>
              <a:t>’</a:t>
            </a:r>
            <a:r>
              <a:rPr dirty="0">
                <a:solidFill>
                  <a:srgbClr val="0033CC"/>
                </a:solidFill>
                <a:cs typeface="Arial" panose="020B0604020202020204" pitchFamily="34" charset="0"/>
              </a:rPr>
              <a:t> là ảnh của S</a:t>
            </a:r>
            <a:endParaRPr lang="ar-SA" altLang="x-none" dirty="0">
              <a:solidFill>
                <a:srgbClr val="0033CC"/>
              </a:solidFill>
              <a:ea typeface="Arial" panose="020B0604020202020204" pitchFamily="34" charset="0"/>
            </a:endParaRPr>
          </a:p>
        </p:txBody>
      </p:sp>
      <p:sp>
        <p:nvSpPr>
          <p:cNvPr id="128005" name="Line 5"/>
          <p:cNvSpPr/>
          <p:nvPr/>
        </p:nvSpPr>
        <p:spPr>
          <a:xfrm>
            <a:off x="1524000" y="2343150"/>
            <a:ext cx="6019800" cy="0"/>
          </a:xfrm>
          <a:prstGeom prst="line">
            <a:avLst/>
          </a:prstGeom>
          <a:ln w="1905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06" name="Text Box 6"/>
          <p:cNvSpPr txBox="1"/>
          <p:nvPr/>
        </p:nvSpPr>
        <p:spPr>
          <a:xfrm>
            <a:off x="1219200" y="2114550"/>
            <a:ext cx="4572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ar-SA" altLang="x-none" sz="1800" dirty="0">
                <a:cs typeface="Arial" panose="020B0604020202020204" pitchFamily="34" charset="0"/>
              </a:rPr>
              <a:t>∆</a:t>
            </a:r>
            <a:endParaRPr sz="1800" dirty="0">
              <a:ea typeface="Arial" panose="020B0604020202020204" pitchFamily="34" charset="0"/>
            </a:endParaRPr>
          </a:p>
        </p:txBody>
      </p:sp>
      <p:sp>
        <p:nvSpPr>
          <p:cNvPr id="128007" name="Text Box 7"/>
          <p:cNvSpPr txBox="1"/>
          <p:nvPr/>
        </p:nvSpPr>
        <p:spPr>
          <a:xfrm>
            <a:off x="2057400" y="1685925"/>
            <a:ext cx="6096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dirty="0"/>
              <a:t>S</a:t>
            </a:r>
            <a:r>
              <a:rPr dirty="0"/>
              <a:t>.</a:t>
            </a:r>
          </a:p>
        </p:txBody>
      </p:sp>
      <p:sp>
        <p:nvSpPr>
          <p:cNvPr id="128008" name="Text Box 8"/>
          <p:cNvSpPr txBox="1"/>
          <p:nvPr/>
        </p:nvSpPr>
        <p:spPr>
          <a:xfrm>
            <a:off x="304800" y="3200400"/>
            <a:ext cx="73914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dirty="0">
                <a:solidFill>
                  <a:srgbClr val="0033CC"/>
                </a:solidFill>
              </a:rPr>
              <a:t>a/ S</a:t>
            </a:r>
            <a:r>
              <a:rPr baseline="30000" dirty="0">
                <a:solidFill>
                  <a:srgbClr val="0033CC"/>
                </a:solidFill>
              </a:rPr>
              <a:t>’ </a:t>
            </a:r>
            <a:r>
              <a:rPr dirty="0">
                <a:solidFill>
                  <a:srgbClr val="0033CC"/>
                </a:solidFill>
              </a:rPr>
              <a:t>là ảnh thật hay ảo?</a:t>
            </a:r>
          </a:p>
        </p:txBody>
      </p:sp>
      <p:sp>
        <p:nvSpPr>
          <p:cNvPr id="128009" name="Text Box 9"/>
          <p:cNvSpPr txBox="1"/>
          <p:nvPr/>
        </p:nvSpPr>
        <p:spPr>
          <a:xfrm>
            <a:off x="228600" y="3609975"/>
            <a:ext cx="8458200" cy="584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800" dirty="0">
                <a:solidFill>
                  <a:srgbClr val="0033CC"/>
                </a:solidFill>
              </a:rPr>
              <a:t> </a:t>
            </a:r>
            <a:r>
              <a:rPr dirty="0">
                <a:solidFill>
                  <a:srgbClr val="0033CC"/>
                </a:solidFill>
              </a:rPr>
              <a:t>b/ Thấu kính đã cho là hội tụ hay phân kì?</a:t>
            </a:r>
          </a:p>
        </p:txBody>
      </p:sp>
      <p:sp>
        <p:nvSpPr>
          <p:cNvPr id="128010" name="Text Box 10"/>
          <p:cNvSpPr txBox="1"/>
          <p:nvPr/>
        </p:nvSpPr>
        <p:spPr>
          <a:xfrm>
            <a:off x="228600" y="3952875"/>
            <a:ext cx="8458200" cy="10779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dirty="0"/>
              <a:t> </a:t>
            </a:r>
            <a:r>
              <a:rPr dirty="0">
                <a:solidFill>
                  <a:srgbClr val="0033CC"/>
                </a:solidFill>
              </a:rPr>
              <a:t>c/ Xác định quang tâm O, tiêu điểm F, F</a:t>
            </a:r>
            <a:r>
              <a:rPr baseline="30000" dirty="0">
                <a:solidFill>
                  <a:srgbClr val="0033CC"/>
                </a:solidFill>
              </a:rPr>
              <a:t>’</a:t>
            </a:r>
            <a:r>
              <a:rPr dirty="0">
                <a:solidFill>
                  <a:srgbClr val="0033CC"/>
                </a:solidFill>
              </a:rPr>
              <a:t> của thấu kính.</a:t>
            </a:r>
          </a:p>
        </p:txBody>
      </p:sp>
      <p:sp>
        <p:nvSpPr>
          <p:cNvPr id="128011" name="Line 11"/>
          <p:cNvSpPr/>
          <p:nvPr/>
        </p:nvSpPr>
        <p:spPr>
          <a:xfrm>
            <a:off x="2362200" y="2000250"/>
            <a:ext cx="4648200" cy="685800"/>
          </a:xfrm>
          <a:prstGeom prst="line">
            <a:avLst/>
          </a:prstGeom>
          <a:ln w="19050" cap="flat" cmpd="sng">
            <a:solidFill>
              <a:srgbClr val="FF33CC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12" name="Text Box 12"/>
          <p:cNvSpPr txBox="1"/>
          <p:nvPr/>
        </p:nvSpPr>
        <p:spPr>
          <a:xfrm>
            <a:off x="4584700" y="2076450"/>
            <a:ext cx="381000" cy="4000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000" dirty="0"/>
              <a:t>o</a:t>
            </a:r>
          </a:p>
        </p:txBody>
      </p:sp>
      <p:sp>
        <p:nvSpPr>
          <p:cNvPr id="128013" name="Line 13"/>
          <p:cNvSpPr/>
          <p:nvPr/>
        </p:nvSpPr>
        <p:spPr>
          <a:xfrm flipH="1">
            <a:off x="4635500" y="1581150"/>
            <a:ext cx="12700" cy="1466850"/>
          </a:xfrm>
          <a:prstGeom prst="line">
            <a:avLst/>
          </a:prstGeom>
          <a:ln w="28575" cap="flat" cmpd="sng">
            <a:solidFill>
              <a:srgbClr val="00CC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14" name="Text Box 14"/>
          <p:cNvSpPr txBox="1"/>
          <p:nvPr/>
        </p:nvSpPr>
        <p:spPr>
          <a:xfrm>
            <a:off x="4457700" y="1271588"/>
            <a:ext cx="4191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00CC00"/>
                </a:solidFill>
                <a:sym typeface="Symbol" panose="05050102010706020507" pitchFamily="18" charset="2"/>
              </a:rPr>
              <a:t></a:t>
            </a:r>
          </a:p>
        </p:txBody>
      </p:sp>
      <p:sp>
        <p:nvSpPr>
          <p:cNvPr id="128015" name="Text Box 15"/>
          <p:cNvSpPr txBox="1"/>
          <p:nvPr/>
        </p:nvSpPr>
        <p:spPr>
          <a:xfrm>
            <a:off x="4445000" y="2795588"/>
            <a:ext cx="5080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b="1" dirty="0">
                <a:solidFill>
                  <a:srgbClr val="00CC00"/>
                </a:solidFill>
                <a:sym typeface="Symbol" panose="05050102010706020507" pitchFamily="18" charset="2"/>
              </a:rPr>
              <a:t></a:t>
            </a:r>
          </a:p>
        </p:txBody>
      </p:sp>
      <p:sp>
        <p:nvSpPr>
          <p:cNvPr id="128016" name="Line 16"/>
          <p:cNvSpPr/>
          <p:nvPr/>
        </p:nvSpPr>
        <p:spPr>
          <a:xfrm>
            <a:off x="2362200" y="2000250"/>
            <a:ext cx="22860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17" name="Text Box 17"/>
          <p:cNvSpPr txBox="1"/>
          <p:nvPr/>
        </p:nvSpPr>
        <p:spPr>
          <a:xfrm>
            <a:off x="4648200" y="1743075"/>
            <a:ext cx="381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/>
              <a:t>I</a:t>
            </a:r>
          </a:p>
        </p:txBody>
      </p:sp>
      <p:sp>
        <p:nvSpPr>
          <p:cNvPr id="128018" name="Line 18"/>
          <p:cNvSpPr/>
          <p:nvPr/>
        </p:nvSpPr>
        <p:spPr>
          <a:xfrm>
            <a:off x="2540000" y="2286000"/>
            <a:ext cx="0" cy="1143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19" name="Text Box 19"/>
          <p:cNvSpPr txBox="1"/>
          <p:nvPr/>
        </p:nvSpPr>
        <p:spPr>
          <a:xfrm>
            <a:off x="2362200" y="2371725"/>
            <a:ext cx="6858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/>
              <a:t>F’</a:t>
            </a:r>
          </a:p>
        </p:txBody>
      </p:sp>
      <p:sp>
        <p:nvSpPr>
          <p:cNvPr id="128020" name="Line 20"/>
          <p:cNvSpPr/>
          <p:nvPr/>
        </p:nvSpPr>
        <p:spPr>
          <a:xfrm>
            <a:off x="6781800" y="2343150"/>
            <a:ext cx="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1" name="Line 21"/>
          <p:cNvSpPr/>
          <p:nvPr/>
        </p:nvSpPr>
        <p:spPr>
          <a:xfrm>
            <a:off x="6705600" y="2286000"/>
            <a:ext cx="0" cy="1143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2" name="Text Box 22"/>
          <p:cNvSpPr txBox="1"/>
          <p:nvPr/>
        </p:nvSpPr>
        <p:spPr>
          <a:xfrm>
            <a:off x="6553200" y="2343150"/>
            <a:ext cx="381000" cy="3698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dirty="0"/>
              <a:t>F</a:t>
            </a:r>
          </a:p>
        </p:txBody>
      </p:sp>
      <p:sp>
        <p:nvSpPr>
          <p:cNvPr id="128023" name="Line 23"/>
          <p:cNvSpPr/>
          <p:nvPr/>
        </p:nvSpPr>
        <p:spPr>
          <a:xfrm flipV="1">
            <a:off x="4635500" y="1733550"/>
            <a:ext cx="1676400" cy="2667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8024" name="Text Box 24"/>
          <p:cNvSpPr txBox="1"/>
          <p:nvPr/>
        </p:nvSpPr>
        <p:spPr>
          <a:xfrm>
            <a:off x="3048000" y="1790700"/>
            <a:ext cx="6096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800" dirty="0"/>
              <a:t>S</a:t>
            </a:r>
            <a:r>
              <a:rPr dirty="0"/>
              <a:t>’.</a:t>
            </a:r>
          </a:p>
        </p:txBody>
      </p:sp>
      <p:sp>
        <p:nvSpPr>
          <p:cNvPr id="128025" name="Line 25"/>
          <p:cNvSpPr/>
          <p:nvPr/>
        </p:nvSpPr>
        <p:spPr>
          <a:xfrm flipH="1">
            <a:off x="2514600" y="2181225"/>
            <a:ext cx="1003300" cy="16192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28026" name="Line 26"/>
          <p:cNvSpPr/>
          <p:nvPr/>
        </p:nvSpPr>
        <p:spPr>
          <a:xfrm flipV="1">
            <a:off x="3505200" y="2000250"/>
            <a:ext cx="1143000" cy="180975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28027" name="Text Box 27"/>
          <p:cNvSpPr txBox="1"/>
          <p:nvPr/>
        </p:nvSpPr>
        <p:spPr>
          <a:xfrm rot="-4457142">
            <a:off x="5462588" y="2282825"/>
            <a:ext cx="2857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b="1" dirty="0">
                <a:sym typeface="Symbol" panose="05050102010706020507" pitchFamily="18" charset="2"/>
              </a:rPr>
              <a:t></a:t>
            </a:r>
          </a:p>
        </p:txBody>
      </p:sp>
      <p:sp>
        <p:nvSpPr>
          <p:cNvPr id="128028" name="Text Box 28"/>
          <p:cNvSpPr txBox="1"/>
          <p:nvPr/>
        </p:nvSpPr>
        <p:spPr>
          <a:xfrm rot="-6149791">
            <a:off x="5526088" y="1635125"/>
            <a:ext cx="2857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b="1" dirty="0">
                <a:sym typeface="Symbol" panose="05050102010706020507" pitchFamily="18" charset="2"/>
              </a:rPr>
              <a:t></a:t>
            </a:r>
          </a:p>
        </p:txBody>
      </p:sp>
      <p:sp>
        <p:nvSpPr>
          <p:cNvPr id="128029" name="Text Box 29"/>
          <p:cNvSpPr txBox="1"/>
          <p:nvPr/>
        </p:nvSpPr>
        <p:spPr>
          <a:xfrm rot="-5400000">
            <a:off x="3532188" y="1797050"/>
            <a:ext cx="2857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b="1" dirty="0">
                <a:sym typeface="Symbol" panose="05050102010706020507" pitchFamily="18" charset="2"/>
              </a:rPr>
              <a:t></a:t>
            </a:r>
          </a:p>
        </p:txBody>
      </p:sp>
      <p:sp>
        <p:nvSpPr>
          <p:cNvPr id="128030" name="Text Box 30"/>
          <p:cNvSpPr txBox="1"/>
          <p:nvPr/>
        </p:nvSpPr>
        <p:spPr>
          <a:xfrm rot="-4572542">
            <a:off x="3786188" y="2035175"/>
            <a:ext cx="2857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1800" b="1" dirty="0">
                <a:sym typeface="Symbol" panose="05050102010706020507" pitchFamily="18" charset="2"/>
              </a:rPr>
              <a:t>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8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50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50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50"/>
                                        <p:tgtEl>
                                          <p:spTgt spid="1280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28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8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8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28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28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28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6" dur="500"/>
                                        <p:tgtEl>
                                          <p:spTgt spid="128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28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128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0" dur="500"/>
                                        <p:tgtEl>
                                          <p:spTgt spid="128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3" dur="500"/>
                                        <p:tgtEl>
                                          <p:spTgt spid="128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128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12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12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128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28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128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12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28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128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3" grpId="0"/>
      <p:bldP spid="128004" grpId="0"/>
      <p:bldP spid="128006" grpId="0"/>
      <p:bldP spid="128007" grpId="0"/>
      <p:bldP spid="128008" grpId="0"/>
      <p:bldP spid="128009" grpId="0"/>
      <p:bldP spid="128010" grpId="0"/>
      <p:bldP spid="128012" grpId="0"/>
      <p:bldP spid="128014" grpId="0"/>
      <p:bldP spid="128015" grpId="0"/>
      <p:bldP spid="128017" grpId="0"/>
      <p:bldP spid="128019" grpId="0"/>
      <p:bldP spid="128022" grpId="0"/>
      <p:bldP spid="128024" grpId="0"/>
      <p:bldP spid="128027" grpId="0"/>
      <p:bldP spid="128028" grpId="0"/>
      <p:bldP spid="128029" grpId="0"/>
      <p:bldP spid="1280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9" name="Rectangle 77"/>
          <p:cNvSpPr/>
          <p:nvPr/>
        </p:nvSpPr>
        <p:spPr>
          <a:xfrm>
            <a:off x="152400" y="628650"/>
            <a:ext cx="6705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2400" b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I. Đặc điểm ảnh của một vật tạo bởi TKPK</a:t>
            </a:r>
            <a:endParaRPr sz="2400" b="1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228600" y="1279525"/>
            <a:ext cx="4324350" cy="831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 ảnh của một vật tạo bởi thấu kính phân kì 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457200" y="933450"/>
            <a:ext cx="1995488" cy="461963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457200" lvl="0" indent="-457200" algn="ctr" eaLnBrk="1" hangingPunct="1">
              <a:spcBef>
                <a:spcPct val="0"/>
              </a:spcBef>
              <a:buFont typeface="Calibri" panose="020F0502020204030204" pitchFamily="34" charset="0"/>
              <a:buNone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Thí nghiệm</a:t>
            </a:r>
            <a:r>
              <a:rPr sz="2400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400" u="sng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04800" y="2033588"/>
            <a:ext cx="466725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 trí thí nghiệm như hình 45.1SGK</a:t>
            </a:r>
            <a:endParaRPr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582" name="Slide Number Placeholder 8"/>
          <p:cNvSpPr txBox="1">
            <a:spLocks noGrp="1"/>
          </p:cNvSpPr>
          <p:nvPr/>
        </p:nvSpPr>
        <p:spPr>
          <a:xfrm>
            <a:off x="6057900" y="5072063"/>
            <a:ext cx="1600200" cy="27463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r" eaLnBrk="1" hangingPunct="1">
              <a:spcBef>
                <a:spcPct val="0"/>
              </a:spcBef>
              <a:buNone/>
            </a:pPr>
            <a:fld id="{9A0DB2DC-4C9A-4742-B13C-FB6460FD3503}" type="slidenum">
              <a:rPr lang="en-US" sz="1200" dirty="0">
                <a:solidFill>
                  <a:srgbClr val="898989"/>
                </a:solidFill>
                <a:latin typeface="Calibri" panose="020F0502020204030204" pitchFamily="34" charset="0"/>
              </a:rPr>
              <a:t>8</a:t>
            </a:fld>
            <a:endParaRPr lang="en-US" sz="1200" dirty="0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pic>
        <p:nvPicPr>
          <p:cNvPr id="20489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700" y="1163638"/>
            <a:ext cx="3771900" cy="39989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Rectangle 10"/>
          <p:cNvSpPr/>
          <p:nvPr/>
        </p:nvSpPr>
        <p:spPr>
          <a:xfrm>
            <a:off x="228600" y="2433638"/>
            <a:ext cx="4654550" cy="1198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vi-VN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l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thí nghiệm để chứng tỏ rằng không thể hứng được ảnh của vật trên m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với mọi vị trí của vật . </a:t>
            </a:r>
            <a:endParaRPr sz="24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3470275"/>
            <a:ext cx="481965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vi-VN"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thế n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để quan sát được ảnh của vật tạo bởi TK phân kì?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Ảnh đó l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ảnh thật hay ảnh ảo? </a:t>
            </a:r>
          </a:p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chiều hay ngược chiều với vật? </a:t>
            </a:r>
            <a:endParaRPr sz="2400" dirty="0">
              <a:solidFill>
                <a:srgbClr val="0033CC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228600" y="0"/>
            <a:ext cx="8686800" cy="70485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33993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vi-VN" altLang="en-US" sz="2400">
                <a:solidFill>
                  <a:srgbClr val="FF0000"/>
                </a:solidFill>
                <a:sym typeface="+mn-ea"/>
              </a:rPr>
              <a:t>Chủ đề 26: THẤU KÍNH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alt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Tiết 4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ẢNH CỦA MỘT VẬT TẠO BỞI THẤU KÍNH PHÂN KÌ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5" dur="5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/>
      <p:bldP spid="79" grpId="0"/>
      <p:bldP spid="78" grpId="0"/>
      <p:bldP spid="82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3" descr="Cork"/>
          <p:cNvSpPr/>
          <p:nvPr/>
        </p:nvSpPr>
        <p:spPr>
          <a:xfrm rot="-10800000" flipV="1">
            <a:off x="1143000" y="3257550"/>
            <a:ext cx="6858000" cy="628650"/>
          </a:xfrm>
          <a:prstGeom prst="cube">
            <a:avLst>
              <a:gd name="adj" fmla="val 25000"/>
            </a:avLst>
          </a:prstGeom>
          <a:blipFill rotWithShape="1">
            <a:blip r:embed="rId2"/>
          </a:blip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5603" name="Line 8"/>
          <p:cNvSpPr/>
          <p:nvPr/>
        </p:nvSpPr>
        <p:spPr>
          <a:xfrm flipH="1">
            <a:off x="4229100" y="2857500"/>
            <a:ext cx="0" cy="342900"/>
          </a:xfrm>
          <a:prstGeom prst="line">
            <a:avLst/>
          </a:prstGeom>
          <a:ln w="76200" cap="flat" cmpd="sng">
            <a:solidFill>
              <a:srgbClr val="800000"/>
            </a:solidFill>
            <a:prstDash val="solid"/>
            <a:headEnd type="none" w="med" len="med"/>
            <a:tailEnd type="diamond" w="med" len="med"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</p:sp>
      <p:sp>
        <p:nvSpPr>
          <p:cNvPr id="25604" name="Line 27"/>
          <p:cNvSpPr/>
          <p:nvPr/>
        </p:nvSpPr>
        <p:spPr>
          <a:xfrm>
            <a:off x="4286250" y="3943350"/>
            <a:ext cx="971550" cy="0"/>
          </a:xfrm>
          <a:prstGeom prst="line">
            <a:avLst/>
          </a:prstGeom>
          <a:ln w="38100" cap="flat" cmpd="sng">
            <a:solidFill>
              <a:srgbClr val="00CC66"/>
            </a:solidFill>
            <a:prstDash val="solid"/>
            <a:headEnd type="triangle" w="med" len="med"/>
            <a:tailEnd type="triangle" w="med" len="med"/>
          </a:ln>
        </p:spPr>
      </p:sp>
      <p:sp>
        <p:nvSpPr>
          <p:cNvPr id="25605" name="Text Box 29"/>
          <p:cNvSpPr txBox="1"/>
          <p:nvPr/>
        </p:nvSpPr>
        <p:spPr>
          <a:xfrm>
            <a:off x="3829050" y="3886200"/>
            <a:ext cx="2159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3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6" name="Text Box 30"/>
          <p:cNvSpPr txBox="1"/>
          <p:nvPr/>
        </p:nvSpPr>
        <p:spPr>
          <a:xfrm>
            <a:off x="4629150" y="3886200"/>
            <a:ext cx="2159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sz="2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7" name="Oval 8"/>
          <p:cNvSpPr/>
          <p:nvPr/>
        </p:nvSpPr>
        <p:spPr>
          <a:xfrm>
            <a:off x="3314700" y="32575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5608" name="Oval 9"/>
          <p:cNvSpPr/>
          <p:nvPr/>
        </p:nvSpPr>
        <p:spPr>
          <a:xfrm>
            <a:off x="4171950" y="32575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grpSp>
        <p:nvGrpSpPr>
          <p:cNvPr id="6154" name="Group 10"/>
          <p:cNvGrpSpPr/>
          <p:nvPr/>
        </p:nvGrpSpPr>
        <p:grpSpPr>
          <a:xfrm>
            <a:off x="4171950" y="1657350"/>
            <a:ext cx="893763" cy="1600200"/>
            <a:chOff x="4032" y="1152"/>
            <a:chExt cx="750" cy="1344"/>
          </a:xfrm>
        </p:grpSpPr>
        <p:sp>
          <p:nvSpPr>
            <p:cNvPr id="25625" name="AutoShape 6"/>
            <p:cNvSpPr/>
            <p:nvPr/>
          </p:nvSpPr>
          <p:spPr>
            <a:xfrm rot="-5400000">
              <a:off x="3790" y="1394"/>
              <a:ext cx="1234" cy="750"/>
            </a:xfrm>
            <a:prstGeom prst="flowChartInputOutput">
              <a:avLst/>
            </a:prstGeom>
            <a:solidFill>
              <a:schemeClr val="bg1"/>
            </a:solidFill>
            <a:ln w="38100" cap="flat" cmpd="sng">
              <a:solidFill>
                <a:srgbClr val="8000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25626" name="Line 8"/>
            <p:cNvSpPr/>
            <p:nvPr/>
          </p:nvSpPr>
          <p:spPr>
            <a:xfrm flipH="1">
              <a:off x="4368" y="2256"/>
              <a:ext cx="0" cy="240"/>
            </a:xfrm>
            <a:prstGeom prst="line">
              <a:avLst/>
            </a:prstGeom>
            <a:ln w="76200" cap="flat" cmpd="sng">
              <a:solidFill>
                <a:srgbClr val="800000"/>
              </a:solidFill>
              <a:prstDash val="solid"/>
              <a:headEnd type="none" w="med" len="med"/>
              <a:tailEnd type="diamond" w="med" len="med"/>
            </a:ln>
            <a:effectLst>
              <a:outerShdw dist="20000" dir="5400000" rotWithShape="0">
                <a:srgbClr val="000000">
                  <a:alpha val="37999"/>
                </a:srgbClr>
              </a:outerShdw>
            </a:effectLst>
          </p:spPr>
        </p:sp>
      </p:grpSp>
      <p:grpSp>
        <p:nvGrpSpPr>
          <p:cNvPr id="25610" name="Group 13"/>
          <p:cNvGrpSpPr/>
          <p:nvPr/>
        </p:nvGrpSpPr>
        <p:grpSpPr>
          <a:xfrm>
            <a:off x="3771900" y="1657350"/>
            <a:ext cx="893763" cy="1470025"/>
            <a:chOff x="2496" y="816"/>
            <a:chExt cx="750" cy="1234"/>
          </a:xfrm>
        </p:grpSpPr>
        <p:sp>
          <p:nvSpPr>
            <p:cNvPr id="25623" name="AutoShape 6"/>
            <p:cNvSpPr/>
            <p:nvPr/>
          </p:nvSpPr>
          <p:spPr>
            <a:xfrm rot="-5400000">
              <a:off x="2254" y="1058"/>
              <a:ext cx="1234" cy="750"/>
            </a:xfrm>
            <a:prstGeom prst="flowChartInputOutput">
              <a:avLst/>
            </a:prstGeom>
            <a:solidFill>
              <a:schemeClr val="bg2"/>
            </a:solidFill>
            <a:ln w="38100" cap="flat" cmpd="sng">
              <a:solidFill>
                <a:schemeClr val="accent2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vert="eaVert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  <p:sp>
          <p:nvSpPr>
            <p:cNvPr id="25624" name="Oval 7"/>
            <p:cNvSpPr/>
            <p:nvPr/>
          </p:nvSpPr>
          <p:spPr>
            <a:xfrm rot="10636436">
              <a:off x="2736" y="1152"/>
              <a:ext cx="272" cy="615"/>
            </a:xfrm>
            <a:prstGeom prst="ellipse">
              <a:avLst/>
            </a:prstGeom>
            <a:gradFill rotWithShape="1">
              <a:gsLst>
                <a:gs pos="0">
                  <a:srgbClr val="BBE0E3"/>
                </a:gs>
                <a:gs pos="100000">
                  <a:srgbClr val="576869"/>
                </a:gs>
              </a:gsLst>
              <a:path path="shape">
                <a:fillToRect l="50000" t="50000" r="50000" b="50000"/>
              </a:path>
              <a:tileRect/>
            </a:gradFill>
            <a:ln w="9525" cap="flat" cmpd="sng">
              <a:solidFill>
                <a:schemeClr val="accent2"/>
              </a:solidFill>
              <a:prstDash val="solid"/>
              <a:headEnd type="none" w="med" len="med"/>
              <a:tailEnd type="none" w="med" len="med"/>
            </a:ln>
          </p:spPr>
          <p:txBody>
            <a:bodyPr rot="10800000" wrap="none" anchor="ctr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vi-VN" altLang="x-none" sz="3600" dirty="0">
                <a:solidFill>
                  <a:srgbClr val="000000"/>
                </a:solidFill>
                <a:ea typeface="Arial" panose="020B0604020202020204" pitchFamily="34" charset="0"/>
              </a:endParaRPr>
            </a:p>
          </p:txBody>
        </p:sp>
      </p:grpSp>
      <p:sp>
        <p:nvSpPr>
          <p:cNvPr id="25611" name="Line 27"/>
          <p:cNvSpPr/>
          <p:nvPr/>
        </p:nvSpPr>
        <p:spPr>
          <a:xfrm>
            <a:off x="3314700" y="3943350"/>
            <a:ext cx="971550" cy="0"/>
          </a:xfrm>
          <a:prstGeom prst="line">
            <a:avLst/>
          </a:prstGeom>
          <a:ln w="38100" cap="flat" cmpd="sng">
            <a:solidFill>
              <a:srgbClr val="00CC66"/>
            </a:solidFill>
            <a:prstDash val="solid"/>
            <a:headEnd type="triangle" w="med" len="med"/>
            <a:tailEnd type="triangle" w="med" len="med"/>
          </a:ln>
        </p:spPr>
      </p:sp>
      <p:grpSp>
        <p:nvGrpSpPr>
          <p:cNvPr id="25612" name="Group 17"/>
          <p:cNvGrpSpPr/>
          <p:nvPr/>
        </p:nvGrpSpPr>
        <p:grpSpPr>
          <a:xfrm>
            <a:off x="1143000" y="1828800"/>
            <a:ext cx="342900" cy="1514475"/>
            <a:chOff x="1536" y="1536"/>
            <a:chExt cx="288" cy="1272"/>
          </a:xfrm>
        </p:grpSpPr>
        <p:grpSp>
          <p:nvGrpSpPr>
            <p:cNvPr id="25618" name="Group 18"/>
            <p:cNvGrpSpPr/>
            <p:nvPr/>
          </p:nvGrpSpPr>
          <p:grpSpPr>
            <a:xfrm>
              <a:off x="1536" y="1968"/>
              <a:ext cx="288" cy="840"/>
              <a:chOff x="240" y="2304"/>
              <a:chExt cx="288" cy="600"/>
            </a:xfrm>
          </p:grpSpPr>
          <p:sp>
            <p:nvSpPr>
              <p:cNvPr id="25621" name="Oval 19"/>
              <p:cNvSpPr/>
              <p:nvPr/>
            </p:nvSpPr>
            <p:spPr>
              <a:xfrm>
                <a:off x="240" y="2304"/>
                <a:ext cx="288" cy="192"/>
              </a:xfrm>
              <a:prstGeom prst="ellips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None/>
                </a:pPr>
                <a:endParaRPr sz="3600" dirty="0">
                  <a:solidFill>
                    <a:srgbClr val="000000"/>
                  </a:solidFill>
                  <a:ea typeface="Arial" panose="020B0604020202020204" pitchFamily="34" charset="0"/>
                </a:endParaRPr>
              </a:p>
            </p:txBody>
          </p:sp>
          <p:sp>
            <p:nvSpPr>
              <p:cNvPr id="25622" name="AutoShape 20"/>
              <p:cNvSpPr/>
              <p:nvPr/>
            </p:nvSpPr>
            <p:spPr>
              <a:xfrm rot="-5400000">
                <a:off x="120" y="2496"/>
                <a:ext cx="528" cy="288"/>
              </a:xfrm>
              <a:prstGeom prst="flowChartOnlineStorage">
                <a:avLst/>
              </a:prstGeom>
              <a:solidFill>
                <a:schemeClr val="bg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lvl="0" indent="0" eaLnBrk="1" hangingPunct="1">
                  <a:spcBef>
                    <a:spcPct val="0"/>
                  </a:spcBef>
                  <a:buNone/>
                </a:pPr>
                <a:endParaRPr sz="3600" dirty="0">
                  <a:solidFill>
                    <a:srgbClr val="000000"/>
                  </a:solidFill>
                  <a:ea typeface="Arial" panose="020B0604020202020204" pitchFamily="34" charset="0"/>
                </a:endParaRPr>
              </a:p>
            </p:txBody>
          </p:sp>
        </p:grpSp>
        <p:sp>
          <p:nvSpPr>
            <p:cNvPr id="25619" name="Line 21"/>
            <p:cNvSpPr/>
            <p:nvPr/>
          </p:nvSpPr>
          <p:spPr>
            <a:xfrm>
              <a:off x="1680" y="2016"/>
              <a:ext cx="0" cy="144"/>
            </a:xfrm>
            <a:prstGeom prst="line">
              <a:avLst/>
            </a:prstGeom>
            <a:ln w="57150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25620" name="Freeform 14"/>
            <p:cNvSpPr>
              <a:spLocks noChangeAspect="1"/>
            </p:cNvSpPr>
            <p:nvPr/>
          </p:nvSpPr>
          <p:spPr>
            <a:xfrm rot="5700000">
              <a:off x="1413" y="1706"/>
              <a:ext cx="533" cy="192"/>
            </a:xfrm>
            <a:custGeom>
              <a:avLst/>
              <a:gdLst>
                <a:gd name="txL" fmla="*/ 0 w 8000"/>
                <a:gd name="txT" fmla="*/ 0 h 3154"/>
                <a:gd name="txR" fmla="*/ 8000 w 8000"/>
                <a:gd name="txB" fmla="*/ 3154 h 3154"/>
              </a:gdLst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txL" t="txT" r="txR" b="txB"/>
              <a:pathLst>
                <a:path w="8000" h="3154">
                  <a:moveTo>
                    <a:pt x="8000" y="1577"/>
                  </a:moveTo>
                  <a:cubicBezTo>
                    <a:pt x="8000" y="1818"/>
                    <a:pt x="7931" y="2087"/>
                    <a:pt x="7804" y="2300"/>
                  </a:cubicBezTo>
                  <a:cubicBezTo>
                    <a:pt x="7677" y="2513"/>
                    <a:pt x="7478" y="2717"/>
                    <a:pt x="7236" y="2853"/>
                  </a:cubicBezTo>
                  <a:cubicBezTo>
                    <a:pt x="6994" y="2989"/>
                    <a:pt x="6684" y="3082"/>
                    <a:pt x="6351" y="3118"/>
                  </a:cubicBezTo>
                  <a:cubicBezTo>
                    <a:pt x="6018" y="3154"/>
                    <a:pt x="5628" y="3128"/>
                    <a:pt x="5236" y="3071"/>
                  </a:cubicBezTo>
                  <a:cubicBezTo>
                    <a:pt x="4844" y="3014"/>
                    <a:pt x="4412" y="2895"/>
                    <a:pt x="4000" y="2777"/>
                  </a:cubicBezTo>
                  <a:cubicBezTo>
                    <a:pt x="3588" y="2659"/>
                    <a:pt x="3156" y="2499"/>
                    <a:pt x="2764" y="2366"/>
                  </a:cubicBezTo>
                  <a:cubicBezTo>
                    <a:pt x="2372" y="2233"/>
                    <a:pt x="1982" y="2086"/>
                    <a:pt x="1649" y="1977"/>
                  </a:cubicBezTo>
                  <a:cubicBezTo>
                    <a:pt x="1316" y="1868"/>
                    <a:pt x="1006" y="1776"/>
                    <a:pt x="764" y="1712"/>
                  </a:cubicBezTo>
                  <a:cubicBezTo>
                    <a:pt x="522" y="1648"/>
                    <a:pt x="323" y="1617"/>
                    <a:pt x="196" y="1595"/>
                  </a:cubicBezTo>
                  <a:cubicBezTo>
                    <a:pt x="69" y="1573"/>
                    <a:pt x="0" y="1571"/>
                    <a:pt x="0" y="1577"/>
                  </a:cubicBezTo>
                  <a:cubicBezTo>
                    <a:pt x="0" y="1583"/>
                    <a:pt x="69" y="1581"/>
                    <a:pt x="196" y="1559"/>
                  </a:cubicBezTo>
                  <a:cubicBezTo>
                    <a:pt x="323" y="1537"/>
                    <a:pt x="522" y="1506"/>
                    <a:pt x="764" y="1442"/>
                  </a:cubicBezTo>
                  <a:cubicBezTo>
                    <a:pt x="1006" y="1378"/>
                    <a:pt x="1316" y="1286"/>
                    <a:pt x="1649" y="1177"/>
                  </a:cubicBezTo>
                  <a:cubicBezTo>
                    <a:pt x="1982" y="1068"/>
                    <a:pt x="2372" y="921"/>
                    <a:pt x="2764" y="788"/>
                  </a:cubicBezTo>
                  <a:cubicBezTo>
                    <a:pt x="3156" y="655"/>
                    <a:pt x="3588" y="495"/>
                    <a:pt x="4000" y="377"/>
                  </a:cubicBezTo>
                  <a:cubicBezTo>
                    <a:pt x="4412" y="259"/>
                    <a:pt x="4844" y="140"/>
                    <a:pt x="5236" y="83"/>
                  </a:cubicBezTo>
                  <a:cubicBezTo>
                    <a:pt x="5628" y="26"/>
                    <a:pt x="6018" y="0"/>
                    <a:pt x="6351" y="36"/>
                  </a:cubicBezTo>
                  <a:cubicBezTo>
                    <a:pt x="6684" y="72"/>
                    <a:pt x="6994" y="165"/>
                    <a:pt x="7236" y="301"/>
                  </a:cubicBezTo>
                  <a:cubicBezTo>
                    <a:pt x="7478" y="437"/>
                    <a:pt x="7677" y="641"/>
                    <a:pt x="7804" y="854"/>
                  </a:cubicBezTo>
                  <a:cubicBezTo>
                    <a:pt x="7931" y="1067"/>
                    <a:pt x="8000" y="1336"/>
                    <a:pt x="8000" y="1577"/>
                  </a:cubicBezTo>
                  <a:close/>
                </a:path>
              </a:pathLst>
            </a:custGeom>
            <a:solidFill>
              <a:srgbClr val="FF3399">
                <a:alpha val="100000"/>
              </a:srgbClr>
            </a:solidFill>
            <a:ln w="9525"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613" name="Oval 23"/>
          <p:cNvSpPr/>
          <p:nvPr/>
        </p:nvSpPr>
        <p:spPr>
          <a:xfrm>
            <a:off x="5143500" y="3257550"/>
            <a:ext cx="114300" cy="1143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endParaRPr sz="3600" dirty="0">
              <a:solidFill>
                <a:srgbClr val="000000"/>
              </a:solidFill>
              <a:ea typeface="Arial" panose="020B0604020202020204" pitchFamily="34" charset="0"/>
            </a:endParaRPr>
          </a:p>
        </p:txBody>
      </p:sp>
      <p:sp>
        <p:nvSpPr>
          <p:cNvPr id="25614" name="Rectangle 25"/>
          <p:cNvSpPr/>
          <p:nvPr/>
        </p:nvSpPr>
        <p:spPr>
          <a:xfrm>
            <a:off x="609600" y="874713"/>
            <a:ext cx="8229600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ts val="600"/>
              </a:spcBef>
              <a:spcAft>
                <a:spcPts val="600"/>
              </a:spcAft>
              <a:buNone/>
            </a:pPr>
            <a:r>
              <a:rPr lang="vi-VN" sz="2000" b="1" dirty="0">
                <a:solidFill>
                  <a:srgbClr val="0000FF"/>
                </a:solidFill>
                <a:cs typeface="Arial" panose="020B0604020202020204" pitchFamily="34" charset="0"/>
              </a:rPr>
              <a:t>? </a:t>
            </a:r>
            <a:r>
              <a:rPr sz="2000" b="1" dirty="0">
                <a:solidFill>
                  <a:srgbClr val="0000FF"/>
                </a:solidFill>
                <a:cs typeface="Arial" panose="020B0604020202020204" pitchFamily="34" charset="0"/>
              </a:rPr>
              <a:t>Hãy làm thí nghiệm để chứng tỏ rằng không thể hứng được ảnh của vật trên màn với mọi vị trí của vật.</a:t>
            </a:r>
            <a:endParaRPr sz="2000" b="1" dirty="0">
              <a:solidFill>
                <a:srgbClr val="0000FF"/>
              </a:solidFill>
              <a:ea typeface="Arial" panose="020B0604020202020204" pitchFamily="34" charset="0"/>
            </a:endParaRPr>
          </a:p>
        </p:txBody>
      </p:sp>
      <p:sp>
        <p:nvSpPr>
          <p:cNvPr id="25615" name="Title 1"/>
          <p:cNvSpPr/>
          <p:nvPr/>
        </p:nvSpPr>
        <p:spPr>
          <a:xfrm>
            <a:off x="381000" y="552450"/>
            <a:ext cx="8305800" cy="2667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1117600" lvl="0" indent="-1117600" eaLnBrk="1" hangingPunct="1">
              <a:spcBef>
                <a:spcPct val="0"/>
              </a:spcBef>
              <a:buNone/>
            </a:pPr>
            <a:r>
              <a:rPr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I  . ĐẶC ĐIỂM CỦA ẢNH CỦA MỘT VẬT TẠO BỞI T</a:t>
            </a:r>
            <a:r>
              <a:rPr lang="vi-VN" altLang="x-none" sz="2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KPK</a:t>
            </a:r>
            <a:endParaRPr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10" name="Rectangle 31"/>
          <p:cNvSpPr/>
          <p:nvPr/>
        </p:nvSpPr>
        <p:spPr>
          <a:xfrm>
            <a:off x="609600" y="4340225"/>
            <a:ext cx="7391400" cy="461963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sz="2400" dirty="0">
                <a:solidFill>
                  <a:srgbClr val="0033CC"/>
                </a:solidFill>
                <a:cs typeface="Arial" panose="020B0604020202020204" pitchFamily="34" charset="0"/>
              </a:rPr>
              <a:t>Tr</a:t>
            </a:r>
            <a:r>
              <a:rPr sz="2000" dirty="0">
                <a:solidFill>
                  <a:srgbClr val="0033CC"/>
                </a:solidFill>
                <a:cs typeface="Arial" panose="020B0604020202020204" pitchFamily="34" charset="0"/>
              </a:rPr>
              <a:t>ường hợp 1: Giữ nguyên ngọn nến – Di chuyển màn hứng</a:t>
            </a:r>
            <a:endParaRPr sz="2000" dirty="0">
              <a:solidFill>
                <a:srgbClr val="0033CC"/>
              </a:solidFill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8211E-6 L 0.4599 4.882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4&quot;/&gt;&lt;/object&gt;&lt;object type=&quot;3&quot; unique_id=&quot;10005&quot;&gt;&lt;property id=&quot;20148&quot; value=&quot;5&quot;/&gt;&lt;property id=&quot;20300&quot; value=&quot;Slide 3 - &amp;quot;KIỂM TRA KIẾN THỨC CŨ&amp;quot;&quot;/&gt;&lt;property id=&quot;20307&quot; value=&quot;265&quot;/&gt;&lt;/object&gt;&lt;object type=&quot;3&quot; unique_id=&quot;10006&quot;&gt;&lt;property id=&quot;20148&quot; value=&quot;5&quot;/&gt;&lt;property id=&quot;20300&quot; value=&quot;Slide 4 - &amp;quot;Tiết 52:  THẤU KÍNH PHÂN KÌ&amp;quot;&quot;/&gt;&lt;property id=&quot;20307&quot; value=&quot;266&quot;/&gt;&lt;/object&gt;&lt;object type=&quot;3&quot; unique_id=&quot;10007&quot;&gt;&lt;property id=&quot;20148&quot; value=&quot;5&quot;/&gt;&lt;property id=&quot;20300&quot; value=&quot;Slide 5&quot;/&gt;&lt;property id=&quot;20307&quot; value=&quot;267&quot;/&gt;&lt;/object&gt;&lt;object type=&quot;3&quot; unique_id=&quot;10008&quot;&gt;&lt;property id=&quot;20148&quot; value=&quot;5&quot;/&gt;&lt;property id=&quot;20300&quot; value=&quot;Slide 6&quot;/&gt;&lt;property id=&quot;20307&quot; value=&quot;286&quot;/&gt;&lt;/object&gt;&lt;object type=&quot;3&quot; unique_id=&quot;10009&quot;&gt;&lt;property id=&quot;20148&quot; value=&quot;5&quot;/&gt;&lt;property id=&quot;20300&quot; value=&quot;Slide 7&quot;/&gt;&lt;property id=&quot;20307&quot; value=&quot;291&quot;/&gt;&lt;/object&gt;&lt;object type=&quot;3&quot; unique_id=&quot;10010&quot;&gt;&lt;property id=&quot;20148&quot; value=&quot;5&quot;/&gt;&lt;property id=&quot;20300&quot; value=&quot;Slide 8&quot;/&gt;&lt;property id=&quot;20307&quot; value=&quot;287&quot;/&gt;&lt;/object&gt;&lt;object type=&quot;3&quot; unique_id=&quot;10011&quot;&gt;&lt;property id=&quot;20148&quot; value=&quot;5&quot;/&gt;&lt;property id=&quot;20300&quot; value=&quot;Slide 9&quot;/&gt;&lt;property id=&quot;20307&quot; value=&quot;288&quot;/&gt;&lt;/object&gt;&lt;object type=&quot;3&quot; unique_id=&quot;10012&quot;&gt;&lt;property id=&quot;20148&quot; value=&quot;5&quot;/&gt;&lt;property id=&quot;20300&quot; value=&quot;Slide 10&quot;/&gt;&lt;property id=&quot;20307&quot; value=&quot;292&quot;/&gt;&lt;/object&gt;&lt;object type=&quot;3&quot; unique_id=&quot;10013&quot;&gt;&lt;property id=&quot;20148&quot; value=&quot;5&quot;/&gt;&lt;property id=&quot;20300&quot; value=&quot;Slide 11&quot;/&gt;&lt;property id=&quot;20307&quot; value=&quot;293&quot;/&gt;&lt;/object&gt;&lt;object type=&quot;3&quot; unique_id=&quot;10014&quot;&gt;&lt;property id=&quot;20148&quot; value=&quot;5&quot;/&gt;&lt;property id=&quot;20300&quot; value=&quot;Slide 12 - &amp;quot;Đường truyền của ba tia sáng đặc biệt qua thấu kính phân kì:&amp;quot;&quot;/&gt;&lt;property id=&quot;20307&quot; value=&quot;271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80&quot;/&gt;&lt;/object&gt;&lt;object type=&quot;3&quot; unique_id=&quot;10018&quot;&gt;&lt;property id=&quot;20148&quot; value=&quot;5&quot;/&gt;&lt;property id=&quot;20300&quot; value=&quot;Slide 15&quot;/&gt;&lt;property id=&quot;20307&quot; value=&quot;276&quot;/&gt;&lt;/object&gt;&lt;object type=&quot;3&quot; unique_id=&quot;10019&quot;&gt;&lt;property id=&quot;20148&quot; value=&quot;5&quot;/&gt;&lt;property id=&quot;20300&quot; value=&quot;Slide 16&quot;/&gt;&lt;property id=&quot;20307&quot; value=&quot;282&quot;/&gt;&lt;/object&gt;&lt;object type=&quot;3&quot; unique_id=&quot;10020&quot;&gt;&lt;property id=&quot;20148&quot; value=&quot;5&quot;/&gt;&lt;property id=&quot;20300&quot; value=&quot;Slide 17&quot;/&gt;&lt;property id=&quot;20307&quot; value=&quot;277&quot;/&gt;&lt;/object&gt;&lt;object type=&quot;3&quot; unique_id=&quot;10021&quot;&gt;&lt;property id=&quot;20148&quot; value=&quot;5&quot;/&gt;&lt;property id=&quot;20300&quot; value=&quot;Slide 19&quot;/&gt;&lt;property id=&quot;20307&quot; value=&quot;278&quot;/&gt;&lt;/object&gt;&lt;object type=&quot;3&quot; unique_id=&quot;10882&quot;&gt;&lt;property id=&quot;20148&quot; value=&quot;5&quot;/&gt;&lt;property id=&quot;20300&quot; value=&quot;Slide 20&quot;/&gt;&lt;property id=&quot;20307&quot; value=&quot;294&quot;/&gt;&lt;/object&gt;&lt;object type=&quot;3&quot; unique_id=&quot;10904&quot;&gt;&lt;property id=&quot;20148&quot; value=&quot;5&quot;/&gt;&lt;property id=&quot;20300&quot; value=&quot;Slide 18&quot;/&gt;&lt;property id=&quot;20307&quot; value=&quot;295&quot;/&gt;&lt;/object&gt;&lt;object type=&quot;3&quot; unique_id=&quot;11264&quot;&gt;&lt;property id=&quot;20148&quot; value=&quot;5&quot;/&gt;&lt;property id=&quot;20300&quot; value=&quot;Slide 2&quot;/&gt;&lt;property id=&quot;20307&quot; value=&quot;296&quot;/&gt;&lt;/object&gt;&lt;object type=&quot;3&quot; unique_id=&quot;11265&quot;&gt;&lt;property id=&quot;20148&quot; value=&quot;5&quot;/&gt;&lt;property id=&quot;20300&quot; value=&quot;Slide 21&quot;/&gt;&lt;property id=&quot;20307&quot; value=&quot;29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0</TotalTime>
  <Words>1595</Words>
  <Application>Microsoft Office PowerPoint</Application>
  <PresentationFormat>On-screen Show (16:9)</PresentationFormat>
  <Paragraphs>187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.VnTime</vt:lpstr>
      <vt:lpstr>Arial</vt:lpstr>
      <vt:lpstr>Calibri</vt:lpstr>
      <vt:lpstr>Times New Roman</vt:lpstr>
      <vt:lpstr>Wingdings</vt:lpstr>
      <vt:lpstr>Default Design</vt:lpstr>
      <vt:lpstr>1_Default Design</vt:lpstr>
      <vt:lpstr>PowerPoint Presentation</vt:lpstr>
      <vt:lpstr>1. Đường truyền của hai tia sáng đặc biệt qua thấu kính phân kì: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Nhat Minh</dc:creator>
  <cp:lastModifiedBy>ACER</cp:lastModifiedBy>
  <cp:revision>240</cp:revision>
  <cp:lastPrinted>2016-02-25T02:34:00Z</cp:lastPrinted>
  <dcterms:created xsi:type="dcterms:W3CDTF">2007-03-06T09:09:00Z</dcterms:created>
  <dcterms:modified xsi:type="dcterms:W3CDTF">2023-04-02T03:14:25Z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1033-11.2.0.8893</vt:lpwstr>
  </property>
</Properties>
</file>